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20"/>
  </p:notesMasterIdLst>
  <p:sldIdLst>
    <p:sldId id="304" r:id="rId2"/>
    <p:sldId id="329" r:id="rId3"/>
    <p:sldId id="337" r:id="rId4"/>
    <p:sldId id="326" r:id="rId5"/>
    <p:sldId id="306" r:id="rId6"/>
    <p:sldId id="327" r:id="rId7"/>
    <p:sldId id="328" r:id="rId8"/>
    <p:sldId id="338" r:id="rId9"/>
    <p:sldId id="330" r:id="rId10"/>
    <p:sldId id="336" r:id="rId11"/>
    <p:sldId id="344" r:id="rId12"/>
    <p:sldId id="331" r:id="rId13"/>
    <p:sldId id="343" r:id="rId14"/>
    <p:sldId id="332" r:id="rId15"/>
    <p:sldId id="341" r:id="rId16"/>
    <p:sldId id="342" r:id="rId17"/>
    <p:sldId id="335" r:id="rId18"/>
    <p:sldId id="33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602"/>
    <a:srgbClr val="FDE9C2"/>
    <a:srgbClr val="FBD589"/>
    <a:srgbClr val="FFC865"/>
    <a:srgbClr val="FFE9C1"/>
    <a:srgbClr val="F9BA3C"/>
    <a:srgbClr val="FFA500"/>
    <a:srgbClr val="FFD589"/>
    <a:srgbClr val="FFB93B"/>
    <a:srgbClr val="FF8C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767A6F-556E-4B8A-BCC4-4AF1FBF7E007}" v="3" dt="2025-09-22T14:21:35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7" autoAdjust="0"/>
    <p:restoredTop sz="83673"/>
  </p:normalViewPr>
  <p:slideViewPr>
    <p:cSldViewPr snapToGrid="0">
      <p:cViewPr varScale="1">
        <p:scale>
          <a:sx n="61" d="100"/>
          <a:sy n="61" d="100"/>
        </p:scale>
        <p:origin x="9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22/09/2025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8432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0204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Durch die bezahlte oder unbezahlte Freistellung signalisiert der Arbeitgeber, dass er das Engagement von Thomas als gesellschaftlich relevant anerkennt. Gleichzeitig trägt er aktiv zur Katastrophenhilfe bei – ohne formell Teil des Einsatzes zu sein.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144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3565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Leitfragen:</a:t>
            </a:r>
          </a:p>
          <a:p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 das Arbeit?</a:t>
            </a:r>
          </a:p>
          <a:p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Sollten solche Leistungen sichtbarer werden?</a:t>
            </a:r>
          </a:p>
          <a:p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Warum hängt auch die Wirtschaft davon ab, dass Menschen Care-Arbeit leisten?</a:t>
            </a:r>
          </a:p>
          <a:p>
            <a:r>
              <a:rPr lang="de-A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→ Warum wird diese Arbeit oft nicht bezahlt oder gesehen?"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627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015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6403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22.09.2025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22.09.2025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22.09.2025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10" Type="http://schemas.openxmlformats.org/officeDocument/2006/relationships/image" Target="../media/image24.svg"/><Relationship Id="rId4" Type="http://schemas.openxmlformats.org/officeDocument/2006/relationships/image" Target="../media/image32.sv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2.svg"/><Relationship Id="rId3" Type="http://schemas.openxmlformats.org/officeDocument/2006/relationships/image" Target="../media/image32.svg"/><Relationship Id="rId7" Type="http://schemas.openxmlformats.org/officeDocument/2006/relationships/image" Target="../media/image38.sv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" Type="http://schemas.openxmlformats.org/officeDocument/2006/relationships/image" Target="../media/image31.png"/><Relationship Id="rId16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36.svg"/><Relationship Id="rId5" Type="http://schemas.openxmlformats.org/officeDocument/2006/relationships/image" Target="../media/image34.svg"/><Relationship Id="rId15" Type="http://schemas.openxmlformats.org/officeDocument/2006/relationships/image" Target="../media/image44.png"/><Relationship Id="rId10" Type="http://schemas.openxmlformats.org/officeDocument/2006/relationships/image" Target="../media/image35.png"/><Relationship Id="rId4" Type="http://schemas.openxmlformats.org/officeDocument/2006/relationships/image" Target="../media/image33.png"/><Relationship Id="rId9" Type="http://schemas.openxmlformats.org/officeDocument/2006/relationships/image" Target="../media/image40.svg"/><Relationship Id="rId1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2.svg"/><Relationship Id="rId3" Type="http://schemas.openxmlformats.org/officeDocument/2006/relationships/image" Target="../media/image32.svg"/><Relationship Id="rId7" Type="http://schemas.openxmlformats.org/officeDocument/2006/relationships/image" Target="../media/image38.sv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36.svg"/><Relationship Id="rId5" Type="http://schemas.openxmlformats.org/officeDocument/2006/relationships/image" Target="../media/image34.svg"/><Relationship Id="rId15" Type="http://schemas.openxmlformats.org/officeDocument/2006/relationships/image" Target="../media/image8.svg"/><Relationship Id="rId10" Type="http://schemas.openxmlformats.org/officeDocument/2006/relationships/image" Target="../media/image35.png"/><Relationship Id="rId4" Type="http://schemas.openxmlformats.org/officeDocument/2006/relationships/image" Target="../media/image33.png"/><Relationship Id="rId9" Type="http://schemas.openxmlformats.org/officeDocument/2006/relationships/image" Target="../media/image40.svg"/><Relationship Id="rId1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1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11" Type="http://schemas.openxmlformats.org/officeDocument/2006/relationships/image" Target="../media/image17.png"/><Relationship Id="rId5" Type="http://schemas.openxmlformats.org/officeDocument/2006/relationships/image" Target="../media/image9.png"/><Relationship Id="rId15" Type="http://schemas.openxmlformats.org/officeDocument/2006/relationships/image" Target="../media/image21.png"/><Relationship Id="rId10" Type="http://schemas.openxmlformats.org/officeDocument/2006/relationships/image" Target="../media/image14.svg"/><Relationship Id="rId4" Type="http://schemas.openxmlformats.org/officeDocument/2006/relationships/image" Target="../media/image16.svg"/><Relationship Id="rId9" Type="http://schemas.openxmlformats.org/officeDocument/2006/relationships/image" Target="../media/image13.png"/><Relationship Id="rId14" Type="http://schemas.openxmlformats.org/officeDocument/2006/relationships/image" Target="../media/image2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49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sv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97CEF-5D78-3E43-978C-073D2115F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2076" y="3025676"/>
            <a:ext cx="9465924" cy="539457"/>
          </a:xfrm>
        </p:spPr>
        <p:txBody>
          <a:bodyPr>
            <a:normAutofit/>
          </a:bodyPr>
          <a:lstStyle/>
          <a:p>
            <a:r>
              <a:rPr lang="de-AT" sz="3000" dirty="0"/>
              <a:t>Lernstrecke 4 Wirtschaft in Österreich und der Welt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7111E99-03BD-708F-D1DE-97A79C2DC8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8260"/>
            <a:ext cx="9144000" cy="1154589"/>
          </a:xfrm>
        </p:spPr>
        <p:txBody>
          <a:bodyPr>
            <a:normAutofit/>
          </a:bodyPr>
          <a:lstStyle/>
          <a:p>
            <a:r>
              <a:rPr lang="de-AT" sz="4900" b="1" dirty="0"/>
              <a:t>Unbezahlte Tätigkeiten</a:t>
            </a:r>
          </a:p>
        </p:txBody>
      </p:sp>
    </p:spTree>
    <p:extLst>
      <p:ext uri="{BB962C8B-B14F-4D97-AF65-F5344CB8AC3E}">
        <p14:creationId xmlns:p14="http://schemas.microsoft.com/office/powerpoint/2010/main" val="2661814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2B328-CC35-A0CC-F24B-1A26DFAAE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Freistellung durch </a:t>
            </a:r>
            <a:r>
              <a:rPr lang="de-DE" dirty="0" err="1"/>
              <a:t>den:die</a:t>
            </a:r>
            <a:r>
              <a:rPr lang="de-DE" dirty="0"/>
              <a:t> </a:t>
            </a:r>
            <a:r>
              <a:rPr lang="de-DE" dirty="0" err="1"/>
              <a:t>Arbeitgeber:in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696598-499F-289A-1D48-54B7727CD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10</a:t>
            </a:fld>
            <a:endParaRPr lang="de-AT"/>
          </a:p>
        </p:txBody>
      </p:sp>
      <p:pic>
        <p:nvPicPr>
          <p:cNvPr id="5" name="Grafik 4" descr="Kind mit kurzen Haaren">
            <a:extLst>
              <a:ext uri="{FF2B5EF4-FFF2-40B4-BE49-F238E27FC236}">
                <a16:creationId xmlns:a16="http://schemas.microsoft.com/office/drawing/2014/main" id="{3C016447-7026-FDE2-EB52-4E35A27DE9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35460" y="2691804"/>
            <a:ext cx="1214755" cy="1413510"/>
          </a:xfrm>
          <a:prstGeom prst="rect">
            <a:avLst/>
          </a:prstGeom>
        </p:spPr>
      </p:pic>
      <p:pic>
        <p:nvPicPr>
          <p:cNvPr id="6" name="Grafik 5" descr="Mann im Polohemd">
            <a:extLst>
              <a:ext uri="{FF2B5EF4-FFF2-40B4-BE49-F238E27FC236}">
                <a16:creationId xmlns:a16="http://schemas.microsoft.com/office/drawing/2014/main" id="{4FCEFC91-6637-583B-3FEE-7FB800FA09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3255" y="3807415"/>
            <a:ext cx="2406015" cy="2336800"/>
          </a:xfrm>
          <a:prstGeom prst="rect">
            <a:avLst/>
          </a:prstGeom>
        </p:spPr>
      </p:pic>
      <p:sp>
        <p:nvSpPr>
          <p:cNvPr id="7" name="Textfeld 1890742473">
            <a:extLst>
              <a:ext uri="{FF2B5EF4-FFF2-40B4-BE49-F238E27FC236}">
                <a16:creationId xmlns:a16="http://schemas.microsoft.com/office/drawing/2014/main" id="{1525E8F1-5DC6-358F-D76C-FB2D4905ABC4}"/>
              </a:ext>
            </a:extLst>
          </p:cNvPr>
          <p:cNvSpPr txBox="1"/>
          <p:nvPr/>
        </p:nvSpPr>
        <p:spPr>
          <a:xfrm>
            <a:off x="301148" y="6032419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Thomas Klee</a:t>
            </a:r>
            <a:endParaRPr lang="de-AT" sz="10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pic>
        <p:nvPicPr>
          <p:cNvPr id="8" name="Grafik 7" descr="Ein Gesicht mit geschlossenen Augen">
            <a:extLst>
              <a:ext uri="{FF2B5EF4-FFF2-40B4-BE49-F238E27FC236}">
                <a16:creationId xmlns:a16="http://schemas.microsoft.com/office/drawing/2014/main" id="{C57AB252-191C-29EF-B0C3-431228E55A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57094" y="3183168"/>
            <a:ext cx="758142" cy="758142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A1807D7-C090-35DE-D2A7-5F21970B4657}"/>
              </a:ext>
            </a:extLst>
          </p:cNvPr>
          <p:cNvGrpSpPr/>
          <p:nvPr/>
        </p:nvGrpSpPr>
        <p:grpSpPr>
          <a:xfrm>
            <a:off x="886932" y="1739284"/>
            <a:ext cx="10418135" cy="939954"/>
            <a:chOff x="935664" y="1453083"/>
            <a:chExt cx="10418135" cy="1328651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DCE6C21-A57B-0636-4250-F08480984E8D}"/>
                </a:ext>
              </a:extLst>
            </p:cNvPr>
            <p:cNvSpPr/>
            <p:nvPr/>
          </p:nvSpPr>
          <p:spPr>
            <a:xfrm>
              <a:off x="935664" y="1453083"/>
              <a:ext cx="10418135" cy="1328651"/>
            </a:xfrm>
            <a:prstGeom prst="rect">
              <a:avLst/>
            </a:prstGeom>
            <a:solidFill>
              <a:srgbClr val="FBD58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B97F1D06-0A45-4A29-6BC1-DE8D4D3082F9}"/>
                </a:ext>
              </a:extLst>
            </p:cNvPr>
            <p:cNvSpPr/>
            <p:nvPr/>
          </p:nvSpPr>
          <p:spPr>
            <a:xfrm>
              <a:off x="1244009" y="1589453"/>
              <a:ext cx="9832039" cy="1026675"/>
            </a:xfrm>
            <a:custGeom>
              <a:avLst/>
              <a:gdLst>
                <a:gd name="connsiteX0" fmla="*/ 0 w 9832039"/>
                <a:gd name="connsiteY0" fmla="*/ 0 h 1026675"/>
                <a:gd name="connsiteX1" fmla="*/ 480035 w 9832039"/>
                <a:gd name="connsiteY1" fmla="*/ 0 h 1026675"/>
                <a:gd name="connsiteX2" fmla="*/ 1255031 w 9832039"/>
                <a:gd name="connsiteY2" fmla="*/ 0 h 1026675"/>
                <a:gd name="connsiteX3" fmla="*/ 1538425 w 9832039"/>
                <a:gd name="connsiteY3" fmla="*/ 0 h 1026675"/>
                <a:gd name="connsiteX4" fmla="*/ 2313421 w 9832039"/>
                <a:gd name="connsiteY4" fmla="*/ 0 h 1026675"/>
                <a:gd name="connsiteX5" fmla="*/ 3088417 w 9832039"/>
                <a:gd name="connsiteY5" fmla="*/ 0 h 1026675"/>
                <a:gd name="connsiteX6" fmla="*/ 3371811 w 9832039"/>
                <a:gd name="connsiteY6" fmla="*/ 0 h 1026675"/>
                <a:gd name="connsiteX7" fmla="*/ 3655205 w 9832039"/>
                <a:gd name="connsiteY7" fmla="*/ 0 h 1026675"/>
                <a:gd name="connsiteX8" fmla="*/ 4233560 w 9832039"/>
                <a:gd name="connsiteY8" fmla="*/ 0 h 1026675"/>
                <a:gd name="connsiteX9" fmla="*/ 4713595 w 9832039"/>
                <a:gd name="connsiteY9" fmla="*/ 0 h 1026675"/>
                <a:gd name="connsiteX10" fmla="*/ 5390271 w 9832039"/>
                <a:gd name="connsiteY10" fmla="*/ 0 h 1026675"/>
                <a:gd name="connsiteX11" fmla="*/ 6066946 w 9832039"/>
                <a:gd name="connsiteY11" fmla="*/ 0 h 1026675"/>
                <a:gd name="connsiteX12" fmla="*/ 6645302 w 9832039"/>
                <a:gd name="connsiteY12" fmla="*/ 0 h 1026675"/>
                <a:gd name="connsiteX13" fmla="*/ 7223657 w 9832039"/>
                <a:gd name="connsiteY13" fmla="*/ 0 h 1026675"/>
                <a:gd name="connsiteX14" fmla="*/ 7802012 w 9832039"/>
                <a:gd name="connsiteY14" fmla="*/ 0 h 1026675"/>
                <a:gd name="connsiteX15" fmla="*/ 8282047 w 9832039"/>
                <a:gd name="connsiteY15" fmla="*/ 0 h 1026675"/>
                <a:gd name="connsiteX16" fmla="*/ 9057043 w 9832039"/>
                <a:gd name="connsiteY16" fmla="*/ 0 h 1026675"/>
                <a:gd name="connsiteX17" fmla="*/ 9832039 w 9832039"/>
                <a:gd name="connsiteY17" fmla="*/ 0 h 1026675"/>
                <a:gd name="connsiteX18" fmla="*/ 9832039 w 9832039"/>
                <a:gd name="connsiteY18" fmla="*/ 523604 h 1026675"/>
                <a:gd name="connsiteX19" fmla="*/ 9832039 w 9832039"/>
                <a:gd name="connsiteY19" fmla="*/ 1026675 h 1026675"/>
                <a:gd name="connsiteX20" fmla="*/ 9253684 w 9832039"/>
                <a:gd name="connsiteY20" fmla="*/ 1026675 h 1026675"/>
                <a:gd name="connsiteX21" fmla="*/ 8773649 w 9832039"/>
                <a:gd name="connsiteY21" fmla="*/ 1026675 h 1026675"/>
                <a:gd name="connsiteX22" fmla="*/ 8195294 w 9832039"/>
                <a:gd name="connsiteY22" fmla="*/ 1026675 h 1026675"/>
                <a:gd name="connsiteX23" fmla="*/ 7813579 w 9832039"/>
                <a:gd name="connsiteY23" fmla="*/ 1026675 h 1026675"/>
                <a:gd name="connsiteX24" fmla="*/ 7333544 w 9832039"/>
                <a:gd name="connsiteY24" fmla="*/ 1026675 h 1026675"/>
                <a:gd name="connsiteX25" fmla="*/ 6951830 w 9832039"/>
                <a:gd name="connsiteY25" fmla="*/ 1026675 h 1026675"/>
                <a:gd name="connsiteX26" fmla="*/ 6668436 w 9832039"/>
                <a:gd name="connsiteY26" fmla="*/ 1026675 h 1026675"/>
                <a:gd name="connsiteX27" fmla="*/ 5991760 w 9832039"/>
                <a:gd name="connsiteY27" fmla="*/ 1026675 h 1026675"/>
                <a:gd name="connsiteX28" fmla="*/ 5216764 w 9832039"/>
                <a:gd name="connsiteY28" fmla="*/ 1026675 h 1026675"/>
                <a:gd name="connsiteX29" fmla="*/ 4540089 w 9832039"/>
                <a:gd name="connsiteY29" fmla="*/ 1026675 h 1026675"/>
                <a:gd name="connsiteX30" fmla="*/ 3765093 w 9832039"/>
                <a:gd name="connsiteY30" fmla="*/ 1026675 h 1026675"/>
                <a:gd name="connsiteX31" fmla="*/ 3186737 w 9832039"/>
                <a:gd name="connsiteY31" fmla="*/ 1026675 h 1026675"/>
                <a:gd name="connsiteX32" fmla="*/ 2805023 w 9832039"/>
                <a:gd name="connsiteY32" fmla="*/ 1026675 h 1026675"/>
                <a:gd name="connsiteX33" fmla="*/ 2423308 w 9832039"/>
                <a:gd name="connsiteY33" fmla="*/ 1026675 h 1026675"/>
                <a:gd name="connsiteX34" fmla="*/ 1844953 w 9832039"/>
                <a:gd name="connsiteY34" fmla="*/ 1026675 h 1026675"/>
                <a:gd name="connsiteX35" fmla="*/ 1463239 w 9832039"/>
                <a:gd name="connsiteY35" fmla="*/ 1026675 h 1026675"/>
                <a:gd name="connsiteX36" fmla="*/ 1179845 w 9832039"/>
                <a:gd name="connsiteY36" fmla="*/ 1026675 h 1026675"/>
                <a:gd name="connsiteX37" fmla="*/ 601489 w 9832039"/>
                <a:gd name="connsiteY37" fmla="*/ 1026675 h 1026675"/>
                <a:gd name="connsiteX38" fmla="*/ 0 w 9832039"/>
                <a:gd name="connsiteY38" fmla="*/ 1026675 h 1026675"/>
                <a:gd name="connsiteX39" fmla="*/ 0 w 9832039"/>
                <a:gd name="connsiteY39" fmla="*/ 503071 h 1026675"/>
                <a:gd name="connsiteX40" fmla="*/ 0 w 9832039"/>
                <a:gd name="connsiteY40" fmla="*/ 0 h 102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832039" h="1026675" fill="none" extrusionOk="0">
                  <a:moveTo>
                    <a:pt x="0" y="0"/>
                  </a:moveTo>
                  <a:cubicBezTo>
                    <a:pt x="124099" y="-24127"/>
                    <a:pt x="294679" y="40618"/>
                    <a:pt x="480035" y="0"/>
                  </a:cubicBezTo>
                  <a:cubicBezTo>
                    <a:pt x="665391" y="-40618"/>
                    <a:pt x="891683" y="8682"/>
                    <a:pt x="1255031" y="0"/>
                  </a:cubicBezTo>
                  <a:cubicBezTo>
                    <a:pt x="1618379" y="-8682"/>
                    <a:pt x="1463356" y="21649"/>
                    <a:pt x="1538425" y="0"/>
                  </a:cubicBezTo>
                  <a:cubicBezTo>
                    <a:pt x="1613494" y="-21649"/>
                    <a:pt x="2113624" y="89240"/>
                    <a:pt x="2313421" y="0"/>
                  </a:cubicBezTo>
                  <a:cubicBezTo>
                    <a:pt x="2513218" y="-89240"/>
                    <a:pt x="2796382" y="76970"/>
                    <a:pt x="3088417" y="0"/>
                  </a:cubicBezTo>
                  <a:cubicBezTo>
                    <a:pt x="3380452" y="-76970"/>
                    <a:pt x="3265708" y="25452"/>
                    <a:pt x="3371811" y="0"/>
                  </a:cubicBezTo>
                  <a:cubicBezTo>
                    <a:pt x="3477914" y="-25452"/>
                    <a:pt x="3574439" y="11875"/>
                    <a:pt x="3655205" y="0"/>
                  </a:cubicBezTo>
                  <a:cubicBezTo>
                    <a:pt x="3735971" y="-11875"/>
                    <a:pt x="4029446" y="51663"/>
                    <a:pt x="4233560" y="0"/>
                  </a:cubicBezTo>
                  <a:cubicBezTo>
                    <a:pt x="4437674" y="-51663"/>
                    <a:pt x="4571464" y="44557"/>
                    <a:pt x="4713595" y="0"/>
                  </a:cubicBezTo>
                  <a:cubicBezTo>
                    <a:pt x="4855726" y="-44557"/>
                    <a:pt x="5074250" y="14086"/>
                    <a:pt x="5390271" y="0"/>
                  </a:cubicBezTo>
                  <a:cubicBezTo>
                    <a:pt x="5706292" y="-14086"/>
                    <a:pt x="5859604" y="54947"/>
                    <a:pt x="6066946" y="0"/>
                  </a:cubicBezTo>
                  <a:cubicBezTo>
                    <a:pt x="6274288" y="-54947"/>
                    <a:pt x="6363776" y="67306"/>
                    <a:pt x="6645302" y="0"/>
                  </a:cubicBezTo>
                  <a:cubicBezTo>
                    <a:pt x="6926828" y="-67306"/>
                    <a:pt x="6955680" y="14356"/>
                    <a:pt x="7223657" y="0"/>
                  </a:cubicBezTo>
                  <a:cubicBezTo>
                    <a:pt x="7491634" y="-14356"/>
                    <a:pt x="7556190" y="18443"/>
                    <a:pt x="7802012" y="0"/>
                  </a:cubicBezTo>
                  <a:cubicBezTo>
                    <a:pt x="8047834" y="-18443"/>
                    <a:pt x="8113533" y="6897"/>
                    <a:pt x="8282047" y="0"/>
                  </a:cubicBezTo>
                  <a:cubicBezTo>
                    <a:pt x="8450562" y="-6897"/>
                    <a:pt x="8736004" y="38786"/>
                    <a:pt x="9057043" y="0"/>
                  </a:cubicBezTo>
                  <a:cubicBezTo>
                    <a:pt x="9378082" y="-38786"/>
                    <a:pt x="9445130" y="74218"/>
                    <a:pt x="9832039" y="0"/>
                  </a:cubicBezTo>
                  <a:cubicBezTo>
                    <a:pt x="9835604" y="114025"/>
                    <a:pt x="9798331" y="310219"/>
                    <a:pt x="9832039" y="523604"/>
                  </a:cubicBezTo>
                  <a:cubicBezTo>
                    <a:pt x="9865747" y="736989"/>
                    <a:pt x="9790628" y="828727"/>
                    <a:pt x="9832039" y="1026675"/>
                  </a:cubicBezTo>
                  <a:cubicBezTo>
                    <a:pt x="9665470" y="1059805"/>
                    <a:pt x="9439280" y="980376"/>
                    <a:pt x="9253684" y="1026675"/>
                  </a:cubicBezTo>
                  <a:cubicBezTo>
                    <a:pt x="9068088" y="1072974"/>
                    <a:pt x="9000362" y="1002846"/>
                    <a:pt x="8773649" y="1026675"/>
                  </a:cubicBezTo>
                  <a:cubicBezTo>
                    <a:pt x="8546937" y="1050504"/>
                    <a:pt x="8419678" y="1019649"/>
                    <a:pt x="8195294" y="1026675"/>
                  </a:cubicBezTo>
                  <a:cubicBezTo>
                    <a:pt x="7970910" y="1033701"/>
                    <a:pt x="7929571" y="984766"/>
                    <a:pt x="7813579" y="1026675"/>
                  </a:cubicBezTo>
                  <a:cubicBezTo>
                    <a:pt x="7697587" y="1068584"/>
                    <a:pt x="7488059" y="995455"/>
                    <a:pt x="7333544" y="1026675"/>
                  </a:cubicBezTo>
                  <a:cubicBezTo>
                    <a:pt x="7179030" y="1057895"/>
                    <a:pt x="7028905" y="1020541"/>
                    <a:pt x="6951830" y="1026675"/>
                  </a:cubicBezTo>
                  <a:cubicBezTo>
                    <a:pt x="6874755" y="1032809"/>
                    <a:pt x="6749568" y="1026541"/>
                    <a:pt x="6668436" y="1026675"/>
                  </a:cubicBezTo>
                  <a:cubicBezTo>
                    <a:pt x="6587304" y="1026809"/>
                    <a:pt x="6284533" y="963187"/>
                    <a:pt x="5991760" y="1026675"/>
                  </a:cubicBezTo>
                  <a:cubicBezTo>
                    <a:pt x="5698987" y="1090163"/>
                    <a:pt x="5476663" y="1018984"/>
                    <a:pt x="5216764" y="1026675"/>
                  </a:cubicBezTo>
                  <a:cubicBezTo>
                    <a:pt x="4956865" y="1034366"/>
                    <a:pt x="4771625" y="964693"/>
                    <a:pt x="4540089" y="1026675"/>
                  </a:cubicBezTo>
                  <a:cubicBezTo>
                    <a:pt x="4308554" y="1088657"/>
                    <a:pt x="3931681" y="1000501"/>
                    <a:pt x="3765093" y="1026675"/>
                  </a:cubicBezTo>
                  <a:cubicBezTo>
                    <a:pt x="3598505" y="1052849"/>
                    <a:pt x="3333100" y="1005816"/>
                    <a:pt x="3186737" y="1026675"/>
                  </a:cubicBezTo>
                  <a:cubicBezTo>
                    <a:pt x="3040374" y="1047534"/>
                    <a:pt x="2913677" y="1011248"/>
                    <a:pt x="2805023" y="1026675"/>
                  </a:cubicBezTo>
                  <a:cubicBezTo>
                    <a:pt x="2696369" y="1042102"/>
                    <a:pt x="2525531" y="1012066"/>
                    <a:pt x="2423308" y="1026675"/>
                  </a:cubicBezTo>
                  <a:cubicBezTo>
                    <a:pt x="2321085" y="1041284"/>
                    <a:pt x="1996693" y="986729"/>
                    <a:pt x="1844953" y="1026675"/>
                  </a:cubicBezTo>
                  <a:cubicBezTo>
                    <a:pt x="1693214" y="1066621"/>
                    <a:pt x="1618514" y="1020212"/>
                    <a:pt x="1463239" y="1026675"/>
                  </a:cubicBezTo>
                  <a:cubicBezTo>
                    <a:pt x="1307964" y="1033138"/>
                    <a:pt x="1236733" y="1022460"/>
                    <a:pt x="1179845" y="1026675"/>
                  </a:cubicBezTo>
                  <a:cubicBezTo>
                    <a:pt x="1122957" y="1030890"/>
                    <a:pt x="865115" y="1015449"/>
                    <a:pt x="601489" y="1026675"/>
                  </a:cubicBezTo>
                  <a:cubicBezTo>
                    <a:pt x="337863" y="1037901"/>
                    <a:pt x="135406" y="997778"/>
                    <a:pt x="0" y="1026675"/>
                  </a:cubicBezTo>
                  <a:cubicBezTo>
                    <a:pt x="-15057" y="852762"/>
                    <a:pt x="58740" y="632801"/>
                    <a:pt x="0" y="503071"/>
                  </a:cubicBezTo>
                  <a:cubicBezTo>
                    <a:pt x="-58740" y="373341"/>
                    <a:pt x="26530" y="121477"/>
                    <a:pt x="0" y="0"/>
                  </a:cubicBezTo>
                  <a:close/>
                </a:path>
                <a:path w="9832039" h="1026675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5823" y="102120"/>
                    <a:pt x="9777795" y="335473"/>
                    <a:pt x="9832039" y="503071"/>
                  </a:cubicBezTo>
                  <a:cubicBezTo>
                    <a:pt x="9886283" y="670669"/>
                    <a:pt x="9789188" y="920069"/>
                    <a:pt x="9832039" y="1026675"/>
                  </a:cubicBezTo>
                  <a:cubicBezTo>
                    <a:pt x="9640569" y="1060844"/>
                    <a:pt x="9569396" y="1009924"/>
                    <a:pt x="9352004" y="1026675"/>
                  </a:cubicBezTo>
                  <a:cubicBezTo>
                    <a:pt x="9134613" y="1043426"/>
                    <a:pt x="9062943" y="1006074"/>
                    <a:pt x="8871969" y="1026675"/>
                  </a:cubicBezTo>
                  <a:cubicBezTo>
                    <a:pt x="8680995" y="1047276"/>
                    <a:pt x="8570810" y="997795"/>
                    <a:pt x="8490255" y="1026675"/>
                  </a:cubicBezTo>
                  <a:cubicBezTo>
                    <a:pt x="8409700" y="1055555"/>
                    <a:pt x="8045032" y="979831"/>
                    <a:pt x="7813579" y="1026675"/>
                  </a:cubicBezTo>
                  <a:cubicBezTo>
                    <a:pt x="7582126" y="1073519"/>
                    <a:pt x="7286422" y="973472"/>
                    <a:pt x="7136904" y="1026675"/>
                  </a:cubicBezTo>
                  <a:cubicBezTo>
                    <a:pt x="6987387" y="1079878"/>
                    <a:pt x="6673668" y="1010278"/>
                    <a:pt x="6361908" y="1026675"/>
                  </a:cubicBezTo>
                  <a:cubicBezTo>
                    <a:pt x="6050148" y="1043072"/>
                    <a:pt x="5885654" y="1017416"/>
                    <a:pt x="5685232" y="1026675"/>
                  </a:cubicBezTo>
                  <a:cubicBezTo>
                    <a:pt x="5484810" y="1035934"/>
                    <a:pt x="5212090" y="960755"/>
                    <a:pt x="4910236" y="1026675"/>
                  </a:cubicBezTo>
                  <a:cubicBezTo>
                    <a:pt x="4608382" y="1092595"/>
                    <a:pt x="4386812" y="989586"/>
                    <a:pt x="4233560" y="1026675"/>
                  </a:cubicBezTo>
                  <a:cubicBezTo>
                    <a:pt x="4080308" y="1063764"/>
                    <a:pt x="4028669" y="987756"/>
                    <a:pt x="3851846" y="1026675"/>
                  </a:cubicBezTo>
                  <a:cubicBezTo>
                    <a:pt x="3675023" y="1065594"/>
                    <a:pt x="3636284" y="1021958"/>
                    <a:pt x="3568452" y="1026675"/>
                  </a:cubicBezTo>
                  <a:cubicBezTo>
                    <a:pt x="3500620" y="1031392"/>
                    <a:pt x="3287900" y="1022605"/>
                    <a:pt x="3186737" y="1026675"/>
                  </a:cubicBezTo>
                  <a:cubicBezTo>
                    <a:pt x="3085575" y="1030745"/>
                    <a:pt x="2816553" y="984427"/>
                    <a:pt x="2510062" y="1026675"/>
                  </a:cubicBezTo>
                  <a:cubicBezTo>
                    <a:pt x="2203572" y="1068923"/>
                    <a:pt x="2314948" y="1000734"/>
                    <a:pt x="2226668" y="1026675"/>
                  </a:cubicBezTo>
                  <a:cubicBezTo>
                    <a:pt x="2138388" y="1052616"/>
                    <a:pt x="1883060" y="986014"/>
                    <a:pt x="1648312" y="1026675"/>
                  </a:cubicBezTo>
                  <a:cubicBezTo>
                    <a:pt x="1413564" y="1067336"/>
                    <a:pt x="1417435" y="1026446"/>
                    <a:pt x="1266598" y="1026675"/>
                  </a:cubicBezTo>
                  <a:cubicBezTo>
                    <a:pt x="1115761" y="1026904"/>
                    <a:pt x="910515" y="1025103"/>
                    <a:pt x="688243" y="1026675"/>
                  </a:cubicBezTo>
                  <a:cubicBezTo>
                    <a:pt x="465972" y="1028247"/>
                    <a:pt x="230740" y="1007864"/>
                    <a:pt x="0" y="1026675"/>
                  </a:cubicBezTo>
                  <a:cubicBezTo>
                    <a:pt x="-50245" y="795644"/>
                    <a:pt x="47865" y="730914"/>
                    <a:pt x="0" y="513338"/>
                  </a:cubicBezTo>
                  <a:cubicBezTo>
                    <a:pt x="-47865" y="295762"/>
                    <a:pt x="284" y="159529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AT" dirty="0">
                  <a:solidFill>
                    <a:schemeClr val="tx1"/>
                  </a:solidFill>
                </a:rPr>
                <a:t>Freiwillige </a:t>
              </a:r>
              <a:r>
                <a:rPr lang="de-AT" dirty="0" err="1">
                  <a:solidFill>
                    <a:schemeClr val="tx1"/>
                  </a:solidFill>
                </a:rPr>
                <a:t>Helfer:innen</a:t>
              </a:r>
              <a:r>
                <a:rPr lang="de-AT" dirty="0">
                  <a:solidFill>
                    <a:schemeClr val="tx1"/>
                  </a:solidFill>
                </a:rPr>
                <a:t> haben </a:t>
              </a:r>
              <a:r>
                <a:rPr lang="de-AT" b="1" dirty="0">
                  <a:solidFill>
                    <a:schemeClr val="tx1"/>
                  </a:solidFill>
                </a:rPr>
                <a:t>Anspruch auf Fernbleiben vom Dienst</a:t>
              </a:r>
              <a:r>
                <a:rPr lang="de-AT" dirty="0">
                  <a:solidFill>
                    <a:schemeClr val="tx1"/>
                  </a:solidFill>
                </a:rPr>
                <a:t>, um Gefahr von Leib und Leben abzuwenden. Aber sie sind verpflichtet, </a:t>
              </a:r>
              <a:r>
                <a:rPr lang="de-AT" dirty="0" err="1">
                  <a:solidFill>
                    <a:schemeClr val="tx1"/>
                  </a:solidFill>
                </a:rPr>
                <a:t>ihre:n</a:t>
              </a:r>
              <a:r>
                <a:rPr lang="de-AT" dirty="0">
                  <a:solidFill>
                    <a:schemeClr val="tx1"/>
                  </a:solidFill>
                </a:rPr>
                <a:t> </a:t>
              </a:r>
              <a:r>
                <a:rPr lang="de-AT" dirty="0" err="1">
                  <a:solidFill>
                    <a:schemeClr val="tx1"/>
                  </a:solidFill>
                </a:rPr>
                <a:t>Arbeitgeber:in</a:t>
              </a:r>
              <a:r>
                <a:rPr lang="de-AT" b="1" dirty="0">
                  <a:solidFill>
                    <a:schemeClr val="tx1"/>
                  </a:solidFill>
                </a:rPr>
                <a:t> unverzüglich zu informieren.</a:t>
              </a:r>
              <a:endParaRPr lang="de-DE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346D9E3D-E0BD-EB96-0562-265F1ABF54DB}"/>
              </a:ext>
            </a:extLst>
          </p:cNvPr>
          <p:cNvGrpSpPr/>
          <p:nvPr/>
        </p:nvGrpSpPr>
        <p:grpSpPr>
          <a:xfrm>
            <a:off x="3405400" y="4242902"/>
            <a:ext cx="3940356" cy="1017226"/>
            <a:chOff x="8733550" y="3338112"/>
            <a:chExt cx="3318023" cy="2336980"/>
          </a:xfrm>
        </p:grpSpPr>
        <p:sp>
          <p:nvSpPr>
            <p:cNvPr id="23" name="Ellipse 24">
              <a:extLst>
                <a:ext uri="{FF2B5EF4-FFF2-40B4-BE49-F238E27FC236}">
                  <a16:creationId xmlns:a16="http://schemas.microsoft.com/office/drawing/2014/main" id="{A73264AA-C483-E304-EBFD-46CBCC7438AF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4" name="Ellipse 20">
              <a:extLst>
                <a:ext uri="{FF2B5EF4-FFF2-40B4-BE49-F238E27FC236}">
                  <a16:creationId xmlns:a16="http://schemas.microsoft.com/office/drawing/2014/main" id="{829A15BE-96AF-0AF5-A692-BA8170146A85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solidFill>
              <a:srgbClr val="FDE9C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CC377923-7EBF-6B50-CF1C-9ED9769BFC35}"/>
                </a:ext>
              </a:extLst>
            </p:cNvPr>
            <p:cNvSpPr txBox="1"/>
            <p:nvPr/>
          </p:nvSpPr>
          <p:spPr>
            <a:xfrm>
              <a:off x="9019086" y="3703728"/>
              <a:ext cx="2705870" cy="15555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sz="2000" b="1" dirty="0">
                  <a:solidFill>
                    <a:srgbClr val="000000"/>
                  </a:solidFill>
                  <a:latin typeface="-webkit-standard"/>
                </a:rPr>
                <a:t>Kein Entlassungsgrund</a:t>
              </a:r>
              <a:endParaRPr lang="de-AT" sz="2000" b="1" dirty="0"/>
            </a:p>
            <a:p>
              <a:pPr algn="ctr"/>
              <a:endParaRPr lang="de-DE" dirty="0"/>
            </a:p>
          </p:txBody>
        </p:sp>
      </p:grpSp>
      <p:pic>
        <p:nvPicPr>
          <p:cNvPr id="26" name="Grafik 25" descr="Ausrufezeichen Silhouette">
            <a:extLst>
              <a:ext uri="{FF2B5EF4-FFF2-40B4-BE49-F238E27FC236}">
                <a16:creationId xmlns:a16="http://schemas.microsoft.com/office/drawing/2014/main" id="{3EF87F4D-856D-ED4D-CD7B-CA78A7651D6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412253">
            <a:off x="6483389" y="4113564"/>
            <a:ext cx="914400" cy="914400"/>
          </a:xfrm>
          <a:prstGeom prst="rect">
            <a:avLst/>
          </a:prstGeom>
        </p:spPr>
      </p:pic>
      <p:pic>
        <p:nvPicPr>
          <p:cNvPr id="27" name="Grafik 26" descr="Ausrufezeichen Silhouette">
            <a:extLst>
              <a:ext uri="{FF2B5EF4-FFF2-40B4-BE49-F238E27FC236}">
                <a16:creationId xmlns:a16="http://schemas.microsoft.com/office/drawing/2014/main" id="{498E8895-ADB0-9275-F5A4-CAA136148F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59678">
            <a:off x="6292140" y="3916986"/>
            <a:ext cx="914400" cy="914400"/>
          </a:xfrm>
          <a:prstGeom prst="rect">
            <a:avLst/>
          </a:prstGeom>
        </p:spPr>
      </p:pic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3D4B3D81-AB1B-6453-5FDF-0BF307E8829E}"/>
              </a:ext>
            </a:extLst>
          </p:cNvPr>
          <p:cNvGrpSpPr/>
          <p:nvPr/>
        </p:nvGrpSpPr>
        <p:grpSpPr>
          <a:xfrm>
            <a:off x="7832698" y="4570764"/>
            <a:ext cx="3472369" cy="1331000"/>
            <a:chOff x="8733550" y="3338112"/>
            <a:chExt cx="3318023" cy="2336980"/>
          </a:xfrm>
        </p:grpSpPr>
        <p:sp>
          <p:nvSpPr>
            <p:cNvPr id="29" name="Ellipse 24">
              <a:extLst>
                <a:ext uri="{FF2B5EF4-FFF2-40B4-BE49-F238E27FC236}">
                  <a16:creationId xmlns:a16="http://schemas.microsoft.com/office/drawing/2014/main" id="{5D7F1900-53AD-2406-B106-D9E75FD65E85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solidFill>
              <a:srgbClr val="FFE9C1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0" name="Ellipse 20">
              <a:extLst>
                <a:ext uri="{FF2B5EF4-FFF2-40B4-BE49-F238E27FC236}">
                  <a16:creationId xmlns:a16="http://schemas.microsoft.com/office/drawing/2014/main" id="{368FDCCF-7FB1-A27E-1F2E-EA66BBDE212E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71DD678D-EB92-7699-54CE-DA3DAA137811}"/>
                </a:ext>
              </a:extLst>
            </p:cNvPr>
            <p:cNvSpPr txBox="1"/>
            <p:nvPr/>
          </p:nvSpPr>
          <p:spPr>
            <a:xfrm>
              <a:off x="9115826" y="4005121"/>
              <a:ext cx="2705870" cy="11348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b="1" dirty="0"/>
                <a:t>Lohn und Gehalt wird weiterbezahlt</a:t>
              </a:r>
            </a:p>
          </p:txBody>
        </p:sp>
      </p:grpSp>
      <p:pic>
        <p:nvPicPr>
          <p:cNvPr id="32" name="Grafik 31" descr="Ausrufezeichen Silhouette">
            <a:extLst>
              <a:ext uri="{FF2B5EF4-FFF2-40B4-BE49-F238E27FC236}">
                <a16:creationId xmlns:a16="http://schemas.microsoft.com/office/drawing/2014/main" id="{67EDC627-7EB4-EE7D-D1EC-31012C0480B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522618">
            <a:off x="7803675" y="4476932"/>
            <a:ext cx="914400" cy="914400"/>
          </a:xfrm>
          <a:prstGeom prst="rect">
            <a:avLst/>
          </a:prstGeom>
        </p:spPr>
      </p:pic>
      <p:pic>
        <p:nvPicPr>
          <p:cNvPr id="33" name="Grafik 32" descr="Ausrufezeichen Silhouette">
            <a:extLst>
              <a:ext uri="{FF2B5EF4-FFF2-40B4-BE49-F238E27FC236}">
                <a16:creationId xmlns:a16="http://schemas.microsoft.com/office/drawing/2014/main" id="{5D0447A2-7CD6-5EE2-73F9-303E848C2F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412253">
            <a:off x="7987556" y="42621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7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AAE30-1AC3-D5DA-0313-E5E891684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E2B51934-B0D6-CAD0-4A11-0FC6F5150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18524" y="936527"/>
            <a:ext cx="914400" cy="914400"/>
          </a:xfrm>
          <a:prstGeom prst="rect">
            <a:avLst/>
          </a:prstGeom>
        </p:spPr>
      </p:pic>
      <p:pic>
        <p:nvPicPr>
          <p:cNvPr id="12" name="Grafik 11" descr="Hilfe Silhouette">
            <a:extLst>
              <a:ext uri="{FF2B5EF4-FFF2-40B4-BE49-F238E27FC236}">
                <a16:creationId xmlns:a16="http://schemas.microsoft.com/office/drawing/2014/main" id="{A6A21844-E911-861F-91BD-16C3F37553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39816" y="1021151"/>
            <a:ext cx="914400" cy="9144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6A003F-0525-1378-C0D3-67D0BE5EE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11</a:t>
            </a:fld>
            <a:endParaRPr lang="de-AT"/>
          </a:p>
        </p:txBody>
      </p:sp>
      <p:pic>
        <p:nvPicPr>
          <p:cNvPr id="11" name="Grafik 10" descr="Fragezeichen Silhouette">
            <a:extLst>
              <a:ext uri="{FF2B5EF4-FFF2-40B4-BE49-F238E27FC236}">
                <a16:creationId xmlns:a16="http://schemas.microsoft.com/office/drawing/2014/main" id="{3A30AFE9-CE81-CB9B-95BD-BA163AB92C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35430" y="4937760"/>
            <a:ext cx="914400" cy="914400"/>
          </a:xfrm>
          <a:prstGeom prst="rect">
            <a:avLst/>
          </a:prstGeom>
        </p:spPr>
      </p:pic>
      <p:pic>
        <p:nvPicPr>
          <p:cNvPr id="13" name="Grafik 12" descr="Fragezeichen mit einfarbiger Füllung">
            <a:extLst>
              <a:ext uri="{FF2B5EF4-FFF2-40B4-BE49-F238E27FC236}">
                <a16:creationId xmlns:a16="http://schemas.microsoft.com/office/drawing/2014/main" id="{FC09A689-7D87-A342-6DC9-A167A98AEB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5" name="Grafik 14" descr="Marke Fragezeichen mit einfarbiger Füllung">
            <a:extLst>
              <a:ext uri="{FF2B5EF4-FFF2-40B4-BE49-F238E27FC236}">
                <a16:creationId xmlns:a16="http://schemas.microsoft.com/office/drawing/2014/main" id="{2684306F-2DF2-8504-C523-CD1FA6D7DAD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57500" y="4721617"/>
            <a:ext cx="914400" cy="914400"/>
          </a:xfrm>
          <a:prstGeom prst="rect">
            <a:avLst/>
          </a:prstGeom>
        </p:spPr>
      </p:pic>
      <p:pic>
        <p:nvPicPr>
          <p:cNvPr id="17" name="Grafik 16" descr="Marke Fragezeichen Silhouette">
            <a:extLst>
              <a:ext uri="{FF2B5EF4-FFF2-40B4-BE49-F238E27FC236}">
                <a16:creationId xmlns:a16="http://schemas.microsoft.com/office/drawing/2014/main" id="{248BF97C-FE8E-A640-45B0-00E67DEDE6A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610600" y="848977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25038175-3D7B-032F-2B8E-7263DEC9310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962442" y="4927600"/>
            <a:ext cx="914400" cy="914400"/>
          </a:xfrm>
          <a:prstGeom prst="rect">
            <a:avLst/>
          </a:prstGeom>
        </p:spPr>
      </p:pic>
      <p:pic>
        <p:nvPicPr>
          <p:cNvPr id="21" name="Grafik 20" descr="Fragezeichen mit einfarbiger Füllung">
            <a:extLst>
              <a:ext uri="{FF2B5EF4-FFF2-40B4-BE49-F238E27FC236}">
                <a16:creationId xmlns:a16="http://schemas.microsoft.com/office/drawing/2014/main" id="{4BAF8836-18D7-1224-6F8F-DD92E8A0AA2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965129" y="4793740"/>
            <a:ext cx="914400" cy="914400"/>
          </a:xfrm>
          <a:prstGeom prst="rect">
            <a:avLst/>
          </a:prstGeom>
        </p:spPr>
      </p:pic>
      <p:pic>
        <p:nvPicPr>
          <p:cNvPr id="23" name="Grafik 22" descr="Hilfe Silhouette">
            <a:extLst>
              <a:ext uri="{FF2B5EF4-FFF2-40B4-BE49-F238E27FC236}">
                <a16:creationId xmlns:a16="http://schemas.microsoft.com/office/drawing/2014/main" id="{F5FCC508-A358-9A6B-C88D-F1C9DE8BCD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4" name="Grafik 23" descr="Fragezeichen Silhouette">
            <a:extLst>
              <a:ext uri="{FF2B5EF4-FFF2-40B4-BE49-F238E27FC236}">
                <a16:creationId xmlns:a16="http://schemas.microsoft.com/office/drawing/2014/main" id="{76AE6766-1EF6-E827-1509-B45F934C13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85567" y="3195834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mit einfarbiger Füllung">
            <a:extLst>
              <a:ext uri="{FF2B5EF4-FFF2-40B4-BE49-F238E27FC236}">
                <a16:creationId xmlns:a16="http://schemas.microsoft.com/office/drawing/2014/main" id="{6BC94D97-4041-7919-5652-3F2B1B1A97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49739" y="944228"/>
            <a:ext cx="914400" cy="914400"/>
          </a:xfrm>
          <a:prstGeom prst="rect">
            <a:avLst/>
          </a:prstGeom>
        </p:spPr>
      </p:pic>
      <p:pic>
        <p:nvPicPr>
          <p:cNvPr id="26" name="Grafik 25" descr="Marke Fragezeichen mit einfarbiger Füllung">
            <a:extLst>
              <a:ext uri="{FF2B5EF4-FFF2-40B4-BE49-F238E27FC236}">
                <a16:creationId xmlns:a16="http://schemas.microsoft.com/office/drawing/2014/main" id="{7BA42F18-ACFB-00A8-C33A-20F53A898C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6155" y="837818"/>
            <a:ext cx="914400" cy="914400"/>
          </a:xfrm>
          <a:prstGeom prst="rect">
            <a:avLst/>
          </a:prstGeom>
        </p:spPr>
      </p:pic>
      <p:pic>
        <p:nvPicPr>
          <p:cNvPr id="27" name="Grafik 26" descr="Marke Fragezeichen Silhouette">
            <a:extLst>
              <a:ext uri="{FF2B5EF4-FFF2-40B4-BE49-F238E27FC236}">
                <a16:creationId xmlns:a16="http://schemas.microsoft.com/office/drawing/2014/main" id="{A4D73225-EC87-DCB2-CA60-F8B071F6AC1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392762" y="3794267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7A31158F-99DE-8EFB-127F-F15362049D7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46854" y="3146510"/>
            <a:ext cx="914400" cy="914400"/>
          </a:xfrm>
          <a:prstGeom prst="rect">
            <a:avLst/>
          </a:prstGeom>
        </p:spPr>
      </p:pic>
      <p:pic>
        <p:nvPicPr>
          <p:cNvPr id="29" name="Grafik 28" descr="Fragezeichen mit einfarbiger Füllung">
            <a:extLst>
              <a:ext uri="{FF2B5EF4-FFF2-40B4-BE49-F238E27FC236}">
                <a16:creationId xmlns:a16="http://schemas.microsoft.com/office/drawing/2014/main" id="{157D4395-F321-041B-AF8B-59D390166E9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548323" y="3367191"/>
            <a:ext cx="914400" cy="914400"/>
          </a:xfrm>
          <a:prstGeom prst="rect">
            <a:avLst/>
          </a:prstGeom>
        </p:spPr>
      </p:pic>
      <p:pic>
        <p:nvPicPr>
          <p:cNvPr id="30" name="Grafik 29" descr="Hilfe Silhouette">
            <a:extLst>
              <a:ext uri="{FF2B5EF4-FFF2-40B4-BE49-F238E27FC236}">
                <a16:creationId xmlns:a16="http://schemas.microsoft.com/office/drawing/2014/main" id="{9FC74B40-1654-84BF-E6FE-2030D15033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92C2F282-77BB-5411-91E0-EA6670E74A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32" name="Grafik 31" descr="Hilfe Silhouette">
            <a:extLst>
              <a:ext uri="{FF2B5EF4-FFF2-40B4-BE49-F238E27FC236}">
                <a16:creationId xmlns:a16="http://schemas.microsoft.com/office/drawing/2014/main" id="{26A5C51E-1793-EB79-FA48-ED53B1DC73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mit einfarbiger Füllung">
            <a:extLst>
              <a:ext uri="{FF2B5EF4-FFF2-40B4-BE49-F238E27FC236}">
                <a16:creationId xmlns:a16="http://schemas.microsoft.com/office/drawing/2014/main" id="{9B94AF34-D8D2-1913-3FFD-787951B703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32" y="915162"/>
            <a:ext cx="914400" cy="914400"/>
          </a:xfrm>
          <a:prstGeom prst="rect">
            <a:avLst/>
          </a:prstGeom>
        </p:spPr>
      </p:pic>
      <p:pic>
        <p:nvPicPr>
          <p:cNvPr id="34" name="Grafik 33" descr="Hilfe Silhouette">
            <a:extLst>
              <a:ext uri="{FF2B5EF4-FFF2-40B4-BE49-F238E27FC236}">
                <a16:creationId xmlns:a16="http://schemas.microsoft.com/office/drawing/2014/main" id="{5E6AAAF6-3AA5-3441-4AD6-92ADAA1D06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93252" y="5095730"/>
            <a:ext cx="914400" cy="914400"/>
          </a:xfrm>
          <a:prstGeom prst="rect">
            <a:avLst/>
          </a:prstGeom>
        </p:spPr>
      </p:pic>
      <p:pic>
        <p:nvPicPr>
          <p:cNvPr id="35" name="Grafik 34" descr="Fragezeichen mit einfarbiger Füllung">
            <a:extLst>
              <a:ext uri="{FF2B5EF4-FFF2-40B4-BE49-F238E27FC236}">
                <a16:creationId xmlns:a16="http://schemas.microsoft.com/office/drawing/2014/main" id="{23BD2827-98CB-DD7D-52C5-4355B41DAE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700957C8-A7C0-34D0-990A-ED3ED9643F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26316" y="3156085"/>
            <a:ext cx="914400" cy="914400"/>
          </a:xfrm>
          <a:prstGeom prst="rect">
            <a:avLst/>
          </a:prstGeom>
        </p:spPr>
      </p:pic>
      <p:pic>
        <p:nvPicPr>
          <p:cNvPr id="37" name="Grafik 36" descr="Hilfe mit einfarbiger Füllung">
            <a:extLst>
              <a:ext uri="{FF2B5EF4-FFF2-40B4-BE49-F238E27FC236}">
                <a16:creationId xmlns:a16="http://schemas.microsoft.com/office/drawing/2014/main" id="{FB04BD59-2EEA-49EB-1426-B905FBDBD0B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883721" y="3116788"/>
            <a:ext cx="914400" cy="914400"/>
          </a:xfrm>
          <a:prstGeom prst="rect">
            <a:avLst/>
          </a:prstGeom>
        </p:spPr>
      </p:pic>
      <p:pic>
        <p:nvPicPr>
          <p:cNvPr id="38" name="Grafik 37" descr="Fragezeichen Silhouette">
            <a:extLst>
              <a:ext uri="{FF2B5EF4-FFF2-40B4-BE49-F238E27FC236}">
                <a16:creationId xmlns:a16="http://schemas.microsoft.com/office/drawing/2014/main" id="{DEFC9143-94C1-7113-09B3-9E2D488215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21665" y="3097144"/>
            <a:ext cx="914400" cy="914400"/>
          </a:xfrm>
          <a:prstGeom prst="rect">
            <a:avLst/>
          </a:prstGeom>
        </p:spPr>
      </p:pic>
      <p:pic>
        <p:nvPicPr>
          <p:cNvPr id="39" name="Grafik 38" descr="Hilfe mit einfarbiger Füllung">
            <a:extLst>
              <a:ext uri="{FF2B5EF4-FFF2-40B4-BE49-F238E27FC236}">
                <a16:creationId xmlns:a16="http://schemas.microsoft.com/office/drawing/2014/main" id="{92196E7C-E58C-7F91-84B3-A1A5D8360A0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40" name="Grafik 39" descr="Hilfe mit einfarbiger Füllung">
            <a:extLst>
              <a:ext uri="{FF2B5EF4-FFF2-40B4-BE49-F238E27FC236}">
                <a16:creationId xmlns:a16="http://schemas.microsoft.com/office/drawing/2014/main" id="{E1F0940D-5EDE-E950-276C-7617DB7ACFF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338606" y="4189904"/>
            <a:ext cx="914400" cy="914400"/>
          </a:xfrm>
          <a:prstGeom prst="rect">
            <a:avLst/>
          </a:prstGeom>
        </p:spPr>
      </p:pic>
      <p:pic>
        <p:nvPicPr>
          <p:cNvPr id="41" name="Grafik 40" descr="Fragezeichen Silhouette">
            <a:extLst>
              <a:ext uri="{FF2B5EF4-FFF2-40B4-BE49-F238E27FC236}">
                <a16:creationId xmlns:a16="http://schemas.microsoft.com/office/drawing/2014/main" id="{9D3436A4-AA04-4B68-13E4-21796D2B8D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00319" y="4202638"/>
            <a:ext cx="914400" cy="914400"/>
          </a:xfrm>
          <a:prstGeom prst="rect">
            <a:avLst/>
          </a:prstGeom>
        </p:spPr>
      </p:pic>
      <p:pic>
        <p:nvPicPr>
          <p:cNvPr id="42" name="Grafik 41" descr="Hilfe Silhouette">
            <a:extLst>
              <a:ext uri="{FF2B5EF4-FFF2-40B4-BE49-F238E27FC236}">
                <a16:creationId xmlns:a16="http://schemas.microsoft.com/office/drawing/2014/main" id="{4579D82C-3F55-9CF9-D8BE-C59FF4DF68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5" name="Grafik 4" descr="Fragezeichen Silhouette">
            <a:extLst>
              <a:ext uri="{FF2B5EF4-FFF2-40B4-BE49-F238E27FC236}">
                <a16:creationId xmlns:a16="http://schemas.microsoft.com/office/drawing/2014/main" id="{94F9AC5E-A298-C9AE-B991-41688942C3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" name="Grafik 2" descr="Hilfe mit einfarbiger Füllung">
            <a:extLst>
              <a:ext uri="{FF2B5EF4-FFF2-40B4-BE49-F238E27FC236}">
                <a16:creationId xmlns:a16="http://schemas.microsoft.com/office/drawing/2014/main" id="{4212802D-A9B7-A95A-5EC0-B7168C0AE39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48DE558C-13DA-EEAF-7C7D-54AD53E69980}"/>
              </a:ext>
            </a:extLst>
          </p:cNvPr>
          <p:cNvSpPr/>
          <p:nvPr/>
        </p:nvSpPr>
        <p:spPr>
          <a:xfrm>
            <a:off x="5032138" y="4226071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3B20B84-5D9F-6121-FA29-1C143386148D}"/>
              </a:ext>
            </a:extLst>
          </p:cNvPr>
          <p:cNvSpPr/>
          <p:nvPr/>
        </p:nvSpPr>
        <p:spPr>
          <a:xfrm>
            <a:off x="1611451" y="1685334"/>
            <a:ext cx="8445655" cy="2454130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</a:rPr>
              <a:t>Warum ist es auch für Unternehmen wichtig, Ehrenamt zu unterstützen? </a:t>
            </a:r>
            <a:endParaRPr lang="de-AT" sz="3200" b="1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E15CE3B-0BED-C2E1-1712-0FF02CA98106}"/>
              </a:ext>
            </a:extLst>
          </p:cNvPr>
          <p:cNvSpPr/>
          <p:nvPr/>
        </p:nvSpPr>
        <p:spPr>
          <a:xfrm>
            <a:off x="3092001" y="4466302"/>
            <a:ext cx="6007998" cy="1164224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Aufgabe:</a:t>
            </a:r>
          </a:p>
          <a:p>
            <a:pPr algn="ctr"/>
            <a:endParaRPr lang="de-AT" sz="1200" dirty="0">
              <a:solidFill>
                <a:schemeClr val="tx1"/>
              </a:solidFill>
            </a:endParaRPr>
          </a:p>
          <a:p>
            <a:pPr algn="ctr"/>
            <a:r>
              <a:rPr lang="de-AT" sz="2400" dirty="0">
                <a:solidFill>
                  <a:schemeClr val="tx1"/>
                </a:solidFill>
              </a:rPr>
              <a:t>Diskutiere mit deinem:r Sitznachbar:in!</a:t>
            </a:r>
          </a:p>
        </p:txBody>
      </p:sp>
      <p:pic>
        <p:nvPicPr>
          <p:cNvPr id="10" name="Grafik 9" descr="Marke Fragezeichen Silhouette">
            <a:extLst>
              <a:ext uri="{FF2B5EF4-FFF2-40B4-BE49-F238E27FC236}">
                <a16:creationId xmlns:a16="http://schemas.microsoft.com/office/drawing/2014/main" id="{2786DE77-B973-D41F-AC4B-E65C9C82CB3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66349" y="848977"/>
            <a:ext cx="914400" cy="914400"/>
          </a:xfrm>
          <a:prstGeom prst="rect">
            <a:avLst/>
          </a:prstGeom>
        </p:spPr>
      </p:pic>
      <p:pic>
        <p:nvPicPr>
          <p:cNvPr id="16" name="Grafik 15" descr="Fragezeichen Silhouette">
            <a:extLst>
              <a:ext uri="{FF2B5EF4-FFF2-40B4-BE49-F238E27FC236}">
                <a16:creationId xmlns:a16="http://schemas.microsoft.com/office/drawing/2014/main" id="{488A4F22-EC71-8D2D-BD4D-CC17E076B2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05847" y="859696"/>
            <a:ext cx="914400" cy="9144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D037B743-4F60-A977-F262-84F4B191FC7A}"/>
              </a:ext>
            </a:extLst>
          </p:cNvPr>
          <p:cNvSpPr/>
          <p:nvPr/>
        </p:nvSpPr>
        <p:spPr>
          <a:xfrm>
            <a:off x="4843" y="1570082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8013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32B855F-79C9-EE3E-9155-3983E0B06026}"/>
              </a:ext>
            </a:extLst>
          </p:cNvPr>
          <p:cNvGrpSpPr/>
          <p:nvPr/>
        </p:nvGrpSpPr>
        <p:grpSpPr>
          <a:xfrm>
            <a:off x="4305685" y="406642"/>
            <a:ext cx="4304915" cy="2568091"/>
            <a:chOff x="8733550" y="3338112"/>
            <a:chExt cx="3318023" cy="2387639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8695ECD-33AF-A2D8-A149-19EC29F2D4C2}"/>
                </a:ext>
              </a:extLst>
            </p:cNvPr>
            <p:cNvSpPr txBox="1"/>
            <p:nvPr/>
          </p:nvSpPr>
          <p:spPr>
            <a:xfrm>
              <a:off x="9019194" y="3802944"/>
              <a:ext cx="2705870" cy="19228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Zusätzlich zu ihrer Arbeit kümmern sich Hatice und Thomas noch um die Kindererziehung und den Haushalt. Hatice kümmert sich auch um ihre kranke Mutter.</a:t>
              </a:r>
              <a:endParaRPr lang="de-DE" dirty="0"/>
            </a:p>
          </p:txBody>
        </p:sp>
        <p:sp>
          <p:nvSpPr>
            <p:cNvPr id="17" name="Ellipse 20">
              <a:extLst>
                <a:ext uri="{FF2B5EF4-FFF2-40B4-BE49-F238E27FC236}">
                  <a16:creationId xmlns:a16="http://schemas.microsoft.com/office/drawing/2014/main" id="{67354418-B71C-E6AD-DE95-9DE4F51C623B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Ellipse 24">
              <a:extLst>
                <a:ext uri="{FF2B5EF4-FFF2-40B4-BE49-F238E27FC236}">
                  <a16:creationId xmlns:a16="http://schemas.microsoft.com/office/drawing/2014/main" id="{21C44171-4FDF-7BF4-BA40-709C30632FB0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D0C1DAF-A31A-A98B-69E4-BC5A9069A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Care-Arbeit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5647FC-9438-189E-4E55-8FDA7E042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12</a:t>
            </a:fld>
            <a:endParaRPr lang="de-AT"/>
          </a:p>
        </p:txBody>
      </p:sp>
      <p:pic>
        <p:nvPicPr>
          <p:cNvPr id="8" name="Grafik 7" descr="Kind mit kurzen Haaren">
            <a:extLst>
              <a:ext uri="{FF2B5EF4-FFF2-40B4-BE49-F238E27FC236}">
                <a16:creationId xmlns:a16="http://schemas.microsoft.com/office/drawing/2014/main" id="{9EF00EA0-E51E-40F0-29BE-DA9BA4AD1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80968" y="2296914"/>
            <a:ext cx="1214755" cy="1413510"/>
          </a:xfrm>
          <a:prstGeom prst="rect">
            <a:avLst/>
          </a:prstGeom>
        </p:spPr>
      </p:pic>
      <p:pic>
        <p:nvPicPr>
          <p:cNvPr id="9" name="Grafik 8" descr="Mann im Polohemd">
            <a:extLst>
              <a:ext uri="{FF2B5EF4-FFF2-40B4-BE49-F238E27FC236}">
                <a16:creationId xmlns:a16="http://schemas.microsoft.com/office/drawing/2014/main" id="{4DE57888-A70D-D120-7460-CE277B4431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12356" y="3429000"/>
            <a:ext cx="2406015" cy="2336800"/>
          </a:xfrm>
          <a:prstGeom prst="rect">
            <a:avLst/>
          </a:prstGeom>
        </p:spPr>
      </p:pic>
      <p:pic>
        <p:nvPicPr>
          <p:cNvPr id="10" name="Grafik 9" descr="Kurzhaarige Frau">
            <a:extLst>
              <a:ext uri="{FF2B5EF4-FFF2-40B4-BE49-F238E27FC236}">
                <a16:creationId xmlns:a16="http://schemas.microsoft.com/office/drawing/2014/main" id="{D9561C20-F0B1-D177-BE0E-A690D9F232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6638527" y="2452082"/>
            <a:ext cx="1631314" cy="1432070"/>
          </a:xfrm>
          <a:prstGeom prst="rect">
            <a:avLst/>
          </a:prstGeom>
        </p:spPr>
      </p:pic>
      <p:pic>
        <p:nvPicPr>
          <p:cNvPr id="11" name="Grafik 10" descr="Mann im Blazer">
            <a:extLst>
              <a:ext uri="{FF2B5EF4-FFF2-40B4-BE49-F238E27FC236}">
                <a16:creationId xmlns:a16="http://schemas.microsoft.com/office/drawing/2014/main" id="{61B7A9FB-593B-27D4-5CF0-2344003F38B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6238394" y="3504298"/>
            <a:ext cx="2302681" cy="2222550"/>
          </a:xfrm>
          <a:prstGeom prst="rect">
            <a:avLst/>
          </a:prstGeom>
        </p:spPr>
      </p:pic>
      <p:sp>
        <p:nvSpPr>
          <p:cNvPr id="12" name="Textfeld 10">
            <a:extLst>
              <a:ext uri="{FF2B5EF4-FFF2-40B4-BE49-F238E27FC236}">
                <a16:creationId xmlns:a16="http://schemas.microsoft.com/office/drawing/2014/main" id="{534B7B93-D8AD-5539-B4C1-87B5AECAEA24}"/>
              </a:ext>
            </a:extLst>
          </p:cNvPr>
          <p:cNvSpPr txBox="1"/>
          <p:nvPr/>
        </p:nvSpPr>
        <p:spPr>
          <a:xfrm>
            <a:off x="6068934" y="5595223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Hatice Klee</a:t>
            </a:r>
            <a:endParaRPr lang="de-AT" sz="10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890742473">
            <a:extLst>
              <a:ext uri="{FF2B5EF4-FFF2-40B4-BE49-F238E27FC236}">
                <a16:creationId xmlns:a16="http://schemas.microsoft.com/office/drawing/2014/main" id="{D011807F-BB67-C0A5-65C2-6F770064C349}"/>
              </a:ext>
            </a:extLst>
          </p:cNvPr>
          <p:cNvSpPr txBox="1"/>
          <p:nvPr/>
        </p:nvSpPr>
        <p:spPr>
          <a:xfrm>
            <a:off x="3594563" y="5595223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Thomas Klee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fik 18" descr="Ein Gesicht mit geschlossenen Augen">
            <a:extLst>
              <a:ext uri="{FF2B5EF4-FFF2-40B4-BE49-F238E27FC236}">
                <a16:creationId xmlns:a16="http://schemas.microsoft.com/office/drawing/2014/main" id="{8BC2AEFD-F1AC-BECB-1963-306A28EDF0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718588" y="2804855"/>
            <a:ext cx="758142" cy="758142"/>
          </a:xfrm>
          <a:prstGeom prst="rect">
            <a:avLst/>
          </a:prstGeom>
        </p:spPr>
      </p:pic>
      <p:pic>
        <p:nvPicPr>
          <p:cNvPr id="21" name="Grafik 20" descr="Ein lächelndes Gesicht">
            <a:extLst>
              <a:ext uri="{FF2B5EF4-FFF2-40B4-BE49-F238E27FC236}">
                <a16:creationId xmlns:a16="http://schemas.microsoft.com/office/drawing/2014/main" id="{8ABE3E5A-5435-0054-8A77-050AB69CA4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6857399" y="3006392"/>
            <a:ext cx="607552" cy="607552"/>
          </a:xfrm>
          <a:prstGeom prst="rect">
            <a:avLst/>
          </a:prstGeom>
        </p:spPr>
      </p:pic>
      <p:pic>
        <p:nvPicPr>
          <p:cNvPr id="27" name="Grafik 26" descr="Ein Bild, das Kleidung, Cartoon, Rollstuhl enthält.&#10;&#10;KI-generierte Inhalte können fehlerhaft sein.">
            <a:extLst>
              <a:ext uri="{FF2B5EF4-FFF2-40B4-BE49-F238E27FC236}">
                <a16:creationId xmlns:a16="http://schemas.microsoft.com/office/drawing/2014/main" id="{8C38A11C-751A-709F-5670-8DDFE045586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3462">
            <a:off x="9353464" y="843793"/>
            <a:ext cx="2273463" cy="3216576"/>
          </a:xfrm>
          <a:prstGeom prst="rect">
            <a:avLst/>
          </a:prstGeom>
        </p:spPr>
      </p:pic>
      <p:pic>
        <p:nvPicPr>
          <p:cNvPr id="29" name="Grafik 28" descr="Ein Bild, das Küchenutensilien, Schneebesen, Besen enthält.&#10;&#10;KI-generierte Inhalte können fehlerhaft sein.">
            <a:extLst>
              <a:ext uri="{FF2B5EF4-FFF2-40B4-BE49-F238E27FC236}">
                <a16:creationId xmlns:a16="http://schemas.microsoft.com/office/drawing/2014/main" id="{FD1BD375-E570-E099-1DF2-482835BA7D1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2448">
            <a:off x="479718" y="4084185"/>
            <a:ext cx="1481111" cy="2022593"/>
          </a:xfrm>
          <a:prstGeom prst="rect">
            <a:avLst/>
          </a:prstGeom>
        </p:spPr>
      </p:pic>
      <p:pic>
        <p:nvPicPr>
          <p:cNvPr id="31" name="Grafik 30" descr="Ein Bild, das Kinderkunst, Clipart, Darstellung enthält.&#10;&#10;KI-generierte Inhalte können fehlerhaft sein.">
            <a:extLst>
              <a:ext uri="{FF2B5EF4-FFF2-40B4-BE49-F238E27FC236}">
                <a16:creationId xmlns:a16="http://schemas.microsoft.com/office/drawing/2014/main" id="{6AAD7D87-1D7E-5DA9-9D5A-67568D8872A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8947">
            <a:off x="1655801" y="1851980"/>
            <a:ext cx="2012915" cy="2632274"/>
          </a:xfrm>
          <a:prstGeom prst="rect">
            <a:avLst/>
          </a:prstGeom>
        </p:spPr>
      </p:pic>
      <p:pic>
        <p:nvPicPr>
          <p:cNvPr id="33" name="Grafik 32" descr="Ein Bild, das Menschliches Gesicht, Zeichnung, Kleidung, Person enthält.&#10;&#10;KI-generierte Inhalte können fehlerhaft sein.">
            <a:extLst>
              <a:ext uri="{FF2B5EF4-FFF2-40B4-BE49-F238E27FC236}">
                <a16:creationId xmlns:a16="http://schemas.microsoft.com/office/drawing/2014/main" id="{70832F03-0E86-46DC-E11E-C1C42D10FE8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2378">
            <a:off x="8811287" y="4013775"/>
            <a:ext cx="2793090" cy="222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4873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F691F-3C35-5F94-42C6-7E9D49A8ED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8D0EABC-F6EA-8B9A-9F5F-531AD5691A3F}"/>
              </a:ext>
            </a:extLst>
          </p:cNvPr>
          <p:cNvGrpSpPr/>
          <p:nvPr/>
        </p:nvGrpSpPr>
        <p:grpSpPr>
          <a:xfrm>
            <a:off x="738031" y="841355"/>
            <a:ext cx="4304915" cy="2568091"/>
            <a:chOff x="8733550" y="3338112"/>
            <a:chExt cx="3318023" cy="2387639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1360F8B5-D802-C711-524F-DD60600FC92A}"/>
                </a:ext>
              </a:extLst>
            </p:cNvPr>
            <p:cNvSpPr txBox="1"/>
            <p:nvPr/>
          </p:nvSpPr>
          <p:spPr>
            <a:xfrm>
              <a:off x="9019194" y="3802944"/>
              <a:ext cx="2705870" cy="19228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Zusätzlich zu ihrer Arbeit kümmern sich Hatice und Thomas noch um die Kindererziehung und den Haushalt. Hatice kümmert sich auch um ihre kranke Mutter.</a:t>
              </a:r>
              <a:endParaRPr lang="de-DE" dirty="0"/>
            </a:p>
          </p:txBody>
        </p:sp>
        <p:sp>
          <p:nvSpPr>
            <p:cNvPr id="17" name="Ellipse 20">
              <a:extLst>
                <a:ext uri="{FF2B5EF4-FFF2-40B4-BE49-F238E27FC236}">
                  <a16:creationId xmlns:a16="http://schemas.microsoft.com/office/drawing/2014/main" id="{93D2888E-7D40-8C6A-C91E-7AC630A76F3E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Ellipse 24">
              <a:extLst>
                <a:ext uri="{FF2B5EF4-FFF2-40B4-BE49-F238E27FC236}">
                  <a16:creationId xmlns:a16="http://schemas.microsoft.com/office/drawing/2014/main" id="{0921A26F-1E26-3CE4-D5E2-E97D498A9331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3E257ADF-D707-4F53-3204-3B0F40F13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Care-Arbeit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CBFF7C8-6B3C-E1FE-2A29-7E77B0126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13</a:t>
            </a:fld>
            <a:endParaRPr lang="de-AT"/>
          </a:p>
        </p:txBody>
      </p:sp>
      <p:pic>
        <p:nvPicPr>
          <p:cNvPr id="8" name="Grafik 7" descr="Kind mit kurzen Haaren">
            <a:extLst>
              <a:ext uri="{FF2B5EF4-FFF2-40B4-BE49-F238E27FC236}">
                <a16:creationId xmlns:a16="http://schemas.microsoft.com/office/drawing/2014/main" id="{4ED7997D-FB16-076A-B3B2-6531C3C085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3314" y="2731627"/>
            <a:ext cx="1214755" cy="1413510"/>
          </a:xfrm>
          <a:prstGeom prst="rect">
            <a:avLst/>
          </a:prstGeom>
        </p:spPr>
      </p:pic>
      <p:pic>
        <p:nvPicPr>
          <p:cNvPr id="9" name="Grafik 8" descr="Mann im Polohemd">
            <a:extLst>
              <a:ext uri="{FF2B5EF4-FFF2-40B4-BE49-F238E27FC236}">
                <a16:creationId xmlns:a16="http://schemas.microsoft.com/office/drawing/2014/main" id="{F7EE0B0F-9059-ACE6-631C-05E61186F5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702" y="3863713"/>
            <a:ext cx="2406015" cy="2336800"/>
          </a:xfrm>
          <a:prstGeom prst="rect">
            <a:avLst/>
          </a:prstGeom>
        </p:spPr>
      </p:pic>
      <p:pic>
        <p:nvPicPr>
          <p:cNvPr id="10" name="Grafik 9" descr="Kurzhaarige Frau">
            <a:extLst>
              <a:ext uri="{FF2B5EF4-FFF2-40B4-BE49-F238E27FC236}">
                <a16:creationId xmlns:a16="http://schemas.microsoft.com/office/drawing/2014/main" id="{C87881CA-1B55-5193-C4FE-747E8CEBDC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3070873" y="2886795"/>
            <a:ext cx="1631314" cy="1432070"/>
          </a:xfrm>
          <a:prstGeom prst="rect">
            <a:avLst/>
          </a:prstGeom>
        </p:spPr>
      </p:pic>
      <p:pic>
        <p:nvPicPr>
          <p:cNvPr id="11" name="Grafik 10" descr="Mann im Blazer">
            <a:extLst>
              <a:ext uri="{FF2B5EF4-FFF2-40B4-BE49-F238E27FC236}">
                <a16:creationId xmlns:a16="http://schemas.microsoft.com/office/drawing/2014/main" id="{3016AFE1-FDEA-710C-6E42-9DB025B0F8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flipH="1">
            <a:off x="2670740" y="3939011"/>
            <a:ext cx="2302681" cy="2222550"/>
          </a:xfrm>
          <a:prstGeom prst="rect">
            <a:avLst/>
          </a:prstGeom>
        </p:spPr>
      </p:pic>
      <p:sp>
        <p:nvSpPr>
          <p:cNvPr id="12" name="Textfeld 10">
            <a:extLst>
              <a:ext uri="{FF2B5EF4-FFF2-40B4-BE49-F238E27FC236}">
                <a16:creationId xmlns:a16="http://schemas.microsoft.com/office/drawing/2014/main" id="{3A03D928-392D-1B51-3336-4648E5FB82B3}"/>
              </a:ext>
            </a:extLst>
          </p:cNvPr>
          <p:cNvSpPr txBox="1"/>
          <p:nvPr/>
        </p:nvSpPr>
        <p:spPr>
          <a:xfrm>
            <a:off x="2501280" y="6029936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 dirty="0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Hatice Klee</a:t>
            </a:r>
            <a:endParaRPr lang="de-AT" sz="1000" dirty="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890742473">
            <a:extLst>
              <a:ext uri="{FF2B5EF4-FFF2-40B4-BE49-F238E27FC236}">
                <a16:creationId xmlns:a16="http://schemas.microsoft.com/office/drawing/2014/main" id="{C8D2C1A0-C081-988F-0EF8-AA2A1F9C48E6}"/>
              </a:ext>
            </a:extLst>
          </p:cNvPr>
          <p:cNvSpPr txBox="1"/>
          <p:nvPr/>
        </p:nvSpPr>
        <p:spPr>
          <a:xfrm>
            <a:off x="26909" y="6029936"/>
            <a:ext cx="2641600" cy="6007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de-AT" b="1">
                <a:effectLst/>
                <a:latin typeface="Calibri" panose="020F0502020204030204" pitchFamily="34" charset="0"/>
                <a:ea typeface="Tw Cen MT" panose="020B0602020104020603" pitchFamily="34" charset="0"/>
                <a:cs typeface="Arial" panose="020B0604020202020204" pitchFamily="34" charset="0"/>
              </a:rPr>
              <a:t>Thomas Klee</a:t>
            </a:r>
            <a:endParaRPr lang="de-AT" sz="1000">
              <a:effectLst/>
              <a:latin typeface="Calibri" panose="020F0502020204030204" pitchFamily="34" charset="0"/>
              <a:ea typeface="Tw Cen MT" panose="020B0602020104020603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fik 18" descr="Ein Gesicht mit geschlossenen Augen">
            <a:extLst>
              <a:ext uri="{FF2B5EF4-FFF2-40B4-BE49-F238E27FC236}">
                <a16:creationId xmlns:a16="http://schemas.microsoft.com/office/drawing/2014/main" id="{0A1FA998-DFB4-3144-1A9A-11E8138B8B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0934" y="3239568"/>
            <a:ext cx="758142" cy="758142"/>
          </a:xfrm>
          <a:prstGeom prst="rect">
            <a:avLst/>
          </a:prstGeom>
        </p:spPr>
      </p:pic>
      <p:pic>
        <p:nvPicPr>
          <p:cNvPr id="21" name="Grafik 20" descr="Ein lächelndes Gesicht">
            <a:extLst>
              <a:ext uri="{FF2B5EF4-FFF2-40B4-BE49-F238E27FC236}">
                <a16:creationId xmlns:a16="http://schemas.microsoft.com/office/drawing/2014/main" id="{6C7D549C-2516-7824-32A5-440FBE9BE38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3319725" y="3441105"/>
            <a:ext cx="607552" cy="607552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16DC434-2895-706D-051B-64B2988FE60A}"/>
              </a:ext>
            </a:extLst>
          </p:cNvPr>
          <p:cNvGrpSpPr/>
          <p:nvPr/>
        </p:nvGrpSpPr>
        <p:grpSpPr>
          <a:xfrm>
            <a:off x="5166492" y="3068646"/>
            <a:ext cx="3965128" cy="2596203"/>
            <a:chOff x="935664" y="754799"/>
            <a:chExt cx="10418135" cy="2026935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3254A771-8ABA-6EC2-30B0-754757020A83}"/>
                </a:ext>
              </a:extLst>
            </p:cNvPr>
            <p:cNvSpPr/>
            <p:nvPr/>
          </p:nvSpPr>
          <p:spPr>
            <a:xfrm>
              <a:off x="935664" y="754799"/>
              <a:ext cx="10418135" cy="2026935"/>
            </a:xfrm>
            <a:prstGeom prst="rect">
              <a:avLst/>
            </a:prstGeom>
            <a:solidFill>
              <a:srgbClr val="F9BA3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1276035-A952-75FF-6A3D-A9C666E3631C}"/>
                </a:ext>
              </a:extLst>
            </p:cNvPr>
            <p:cNvSpPr/>
            <p:nvPr/>
          </p:nvSpPr>
          <p:spPr>
            <a:xfrm>
              <a:off x="1244009" y="950459"/>
              <a:ext cx="9832039" cy="1665670"/>
            </a:xfrm>
            <a:custGeom>
              <a:avLst/>
              <a:gdLst>
                <a:gd name="connsiteX0" fmla="*/ 0 w 9832039"/>
                <a:gd name="connsiteY0" fmla="*/ 0 h 1665670"/>
                <a:gd name="connsiteX1" fmla="*/ 676676 w 9832039"/>
                <a:gd name="connsiteY1" fmla="*/ 0 h 1665670"/>
                <a:gd name="connsiteX2" fmla="*/ 1451672 w 9832039"/>
                <a:gd name="connsiteY2" fmla="*/ 0 h 1665670"/>
                <a:gd name="connsiteX3" fmla="*/ 2226668 w 9832039"/>
                <a:gd name="connsiteY3" fmla="*/ 0 h 1665670"/>
                <a:gd name="connsiteX4" fmla="*/ 2510062 w 9832039"/>
                <a:gd name="connsiteY4" fmla="*/ 0 h 1665670"/>
                <a:gd name="connsiteX5" fmla="*/ 2793456 w 9832039"/>
                <a:gd name="connsiteY5" fmla="*/ 0 h 1665670"/>
                <a:gd name="connsiteX6" fmla="*/ 3371811 w 9832039"/>
                <a:gd name="connsiteY6" fmla="*/ 0 h 1665670"/>
                <a:gd name="connsiteX7" fmla="*/ 3851846 w 9832039"/>
                <a:gd name="connsiteY7" fmla="*/ 0 h 1665670"/>
                <a:gd name="connsiteX8" fmla="*/ 4528521 w 9832039"/>
                <a:gd name="connsiteY8" fmla="*/ 0 h 1665670"/>
                <a:gd name="connsiteX9" fmla="*/ 5205197 w 9832039"/>
                <a:gd name="connsiteY9" fmla="*/ 0 h 1665670"/>
                <a:gd name="connsiteX10" fmla="*/ 5783552 w 9832039"/>
                <a:gd name="connsiteY10" fmla="*/ 0 h 1665670"/>
                <a:gd name="connsiteX11" fmla="*/ 6361908 w 9832039"/>
                <a:gd name="connsiteY11" fmla="*/ 0 h 1665670"/>
                <a:gd name="connsiteX12" fmla="*/ 6940263 w 9832039"/>
                <a:gd name="connsiteY12" fmla="*/ 0 h 1665670"/>
                <a:gd name="connsiteX13" fmla="*/ 7420298 w 9832039"/>
                <a:gd name="connsiteY13" fmla="*/ 0 h 1665670"/>
                <a:gd name="connsiteX14" fmla="*/ 8195294 w 9832039"/>
                <a:gd name="connsiteY14" fmla="*/ 0 h 1665670"/>
                <a:gd name="connsiteX15" fmla="*/ 8478688 w 9832039"/>
                <a:gd name="connsiteY15" fmla="*/ 0 h 1665670"/>
                <a:gd name="connsiteX16" fmla="*/ 9155363 w 9832039"/>
                <a:gd name="connsiteY16" fmla="*/ 0 h 1665670"/>
                <a:gd name="connsiteX17" fmla="*/ 9832039 w 9832039"/>
                <a:gd name="connsiteY17" fmla="*/ 0 h 1665670"/>
                <a:gd name="connsiteX18" fmla="*/ 9832039 w 9832039"/>
                <a:gd name="connsiteY18" fmla="*/ 538567 h 1665670"/>
                <a:gd name="connsiteX19" fmla="*/ 9832039 w 9832039"/>
                <a:gd name="connsiteY19" fmla="*/ 1110447 h 1665670"/>
                <a:gd name="connsiteX20" fmla="*/ 9832039 w 9832039"/>
                <a:gd name="connsiteY20" fmla="*/ 1665670 h 1665670"/>
                <a:gd name="connsiteX21" fmla="*/ 9548645 w 9832039"/>
                <a:gd name="connsiteY21" fmla="*/ 1665670 h 1665670"/>
                <a:gd name="connsiteX22" fmla="*/ 9068610 w 9832039"/>
                <a:gd name="connsiteY22" fmla="*/ 1665670 h 1665670"/>
                <a:gd name="connsiteX23" fmla="*/ 8686896 w 9832039"/>
                <a:gd name="connsiteY23" fmla="*/ 1665670 h 1665670"/>
                <a:gd name="connsiteX24" fmla="*/ 8403502 w 9832039"/>
                <a:gd name="connsiteY24" fmla="*/ 1665670 h 1665670"/>
                <a:gd name="connsiteX25" fmla="*/ 7726826 w 9832039"/>
                <a:gd name="connsiteY25" fmla="*/ 1665670 h 1665670"/>
                <a:gd name="connsiteX26" fmla="*/ 6951830 w 9832039"/>
                <a:gd name="connsiteY26" fmla="*/ 1665670 h 1665670"/>
                <a:gd name="connsiteX27" fmla="*/ 6275154 w 9832039"/>
                <a:gd name="connsiteY27" fmla="*/ 1665670 h 1665670"/>
                <a:gd name="connsiteX28" fmla="*/ 5500158 w 9832039"/>
                <a:gd name="connsiteY28" fmla="*/ 1665670 h 1665670"/>
                <a:gd name="connsiteX29" fmla="*/ 4921803 w 9832039"/>
                <a:gd name="connsiteY29" fmla="*/ 1665670 h 1665670"/>
                <a:gd name="connsiteX30" fmla="*/ 4540089 w 9832039"/>
                <a:gd name="connsiteY30" fmla="*/ 1665670 h 1665670"/>
                <a:gd name="connsiteX31" fmla="*/ 4158374 w 9832039"/>
                <a:gd name="connsiteY31" fmla="*/ 1665670 h 1665670"/>
                <a:gd name="connsiteX32" fmla="*/ 3580019 w 9832039"/>
                <a:gd name="connsiteY32" fmla="*/ 1665670 h 1665670"/>
                <a:gd name="connsiteX33" fmla="*/ 3198304 w 9832039"/>
                <a:gd name="connsiteY33" fmla="*/ 1665670 h 1665670"/>
                <a:gd name="connsiteX34" fmla="*/ 2914910 w 9832039"/>
                <a:gd name="connsiteY34" fmla="*/ 1665670 h 1665670"/>
                <a:gd name="connsiteX35" fmla="*/ 2336555 w 9832039"/>
                <a:gd name="connsiteY35" fmla="*/ 1665670 h 1665670"/>
                <a:gd name="connsiteX36" fmla="*/ 1856520 w 9832039"/>
                <a:gd name="connsiteY36" fmla="*/ 1665670 h 1665670"/>
                <a:gd name="connsiteX37" fmla="*/ 1179845 w 9832039"/>
                <a:gd name="connsiteY37" fmla="*/ 1665670 h 1665670"/>
                <a:gd name="connsiteX38" fmla="*/ 896451 w 9832039"/>
                <a:gd name="connsiteY38" fmla="*/ 1665670 h 1665670"/>
                <a:gd name="connsiteX39" fmla="*/ 514736 w 9832039"/>
                <a:gd name="connsiteY39" fmla="*/ 1665670 h 1665670"/>
                <a:gd name="connsiteX40" fmla="*/ 0 w 9832039"/>
                <a:gd name="connsiteY40" fmla="*/ 1665670 h 1665670"/>
                <a:gd name="connsiteX41" fmla="*/ 0 w 9832039"/>
                <a:gd name="connsiteY41" fmla="*/ 1110447 h 1665670"/>
                <a:gd name="connsiteX42" fmla="*/ 0 w 9832039"/>
                <a:gd name="connsiteY42" fmla="*/ 588537 h 1665670"/>
                <a:gd name="connsiteX43" fmla="*/ 0 w 9832039"/>
                <a:gd name="connsiteY43" fmla="*/ 0 h 1665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832039" h="1665670" fill="none" extrusionOk="0">
                  <a:moveTo>
                    <a:pt x="0" y="0"/>
                  </a:moveTo>
                  <a:cubicBezTo>
                    <a:pt x="317204" y="-41159"/>
                    <a:pt x="405709" y="9818"/>
                    <a:pt x="676676" y="0"/>
                  </a:cubicBezTo>
                  <a:cubicBezTo>
                    <a:pt x="947643" y="-9818"/>
                    <a:pt x="1251875" y="89240"/>
                    <a:pt x="1451672" y="0"/>
                  </a:cubicBezTo>
                  <a:cubicBezTo>
                    <a:pt x="1651469" y="-89240"/>
                    <a:pt x="1934633" y="76970"/>
                    <a:pt x="2226668" y="0"/>
                  </a:cubicBezTo>
                  <a:cubicBezTo>
                    <a:pt x="2518703" y="-76970"/>
                    <a:pt x="2403959" y="25452"/>
                    <a:pt x="2510062" y="0"/>
                  </a:cubicBezTo>
                  <a:cubicBezTo>
                    <a:pt x="2616165" y="-25452"/>
                    <a:pt x="2712690" y="11875"/>
                    <a:pt x="2793456" y="0"/>
                  </a:cubicBezTo>
                  <a:cubicBezTo>
                    <a:pt x="2874222" y="-11875"/>
                    <a:pt x="3167697" y="51663"/>
                    <a:pt x="3371811" y="0"/>
                  </a:cubicBezTo>
                  <a:cubicBezTo>
                    <a:pt x="3575925" y="-51663"/>
                    <a:pt x="3709715" y="44557"/>
                    <a:pt x="3851846" y="0"/>
                  </a:cubicBezTo>
                  <a:cubicBezTo>
                    <a:pt x="3993977" y="-44557"/>
                    <a:pt x="4216803" y="20371"/>
                    <a:pt x="4528521" y="0"/>
                  </a:cubicBezTo>
                  <a:cubicBezTo>
                    <a:pt x="4840239" y="-20371"/>
                    <a:pt x="4994540" y="51635"/>
                    <a:pt x="5205197" y="0"/>
                  </a:cubicBezTo>
                  <a:cubicBezTo>
                    <a:pt x="5415854" y="-51635"/>
                    <a:pt x="5505288" y="69379"/>
                    <a:pt x="5783552" y="0"/>
                  </a:cubicBezTo>
                  <a:cubicBezTo>
                    <a:pt x="6061816" y="-69379"/>
                    <a:pt x="6091383" y="10458"/>
                    <a:pt x="6361908" y="0"/>
                  </a:cubicBezTo>
                  <a:cubicBezTo>
                    <a:pt x="6632433" y="-10458"/>
                    <a:pt x="6694441" y="18443"/>
                    <a:pt x="6940263" y="0"/>
                  </a:cubicBezTo>
                  <a:cubicBezTo>
                    <a:pt x="7186085" y="-18443"/>
                    <a:pt x="7251784" y="6897"/>
                    <a:pt x="7420298" y="0"/>
                  </a:cubicBezTo>
                  <a:cubicBezTo>
                    <a:pt x="7588813" y="-6897"/>
                    <a:pt x="7874255" y="38786"/>
                    <a:pt x="8195294" y="0"/>
                  </a:cubicBezTo>
                  <a:cubicBezTo>
                    <a:pt x="8516333" y="-38786"/>
                    <a:pt x="8384231" y="10746"/>
                    <a:pt x="8478688" y="0"/>
                  </a:cubicBezTo>
                  <a:cubicBezTo>
                    <a:pt x="8573145" y="-10746"/>
                    <a:pt x="8911308" y="42554"/>
                    <a:pt x="9155363" y="0"/>
                  </a:cubicBezTo>
                  <a:cubicBezTo>
                    <a:pt x="9399418" y="-42554"/>
                    <a:pt x="9544248" y="14645"/>
                    <a:pt x="9832039" y="0"/>
                  </a:cubicBezTo>
                  <a:cubicBezTo>
                    <a:pt x="9862539" y="219638"/>
                    <a:pt x="9783466" y="274554"/>
                    <a:pt x="9832039" y="538567"/>
                  </a:cubicBezTo>
                  <a:cubicBezTo>
                    <a:pt x="9880612" y="802580"/>
                    <a:pt x="9797885" y="975773"/>
                    <a:pt x="9832039" y="1110447"/>
                  </a:cubicBezTo>
                  <a:cubicBezTo>
                    <a:pt x="9866193" y="1245121"/>
                    <a:pt x="9800530" y="1443327"/>
                    <a:pt x="9832039" y="1665670"/>
                  </a:cubicBezTo>
                  <a:cubicBezTo>
                    <a:pt x="9694109" y="1682781"/>
                    <a:pt x="9628226" y="1660882"/>
                    <a:pt x="9548645" y="1665670"/>
                  </a:cubicBezTo>
                  <a:cubicBezTo>
                    <a:pt x="9469064" y="1670458"/>
                    <a:pt x="9223125" y="1634450"/>
                    <a:pt x="9068610" y="1665670"/>
                  </a:cubicBezTo>
                  <a:cubicBezTo>
                    <a:pt x="8914096" y="1696890"/>
                    <a:pt x="8763971" y="1659536"/>
                    <a:pt x="8686896" y="1665670"/>
                  </a:cubicBezTo>
                  <a:cubicBezTo>
                    <a:pt x="8609821" y="1671804"/>
                    <a:pt x="8484634" y="1665536"/>
                    <a:pt x="8403502" y="1665670"/>
                  </a:cubicBezTo>
                  <a:cubicBezTo>
                    <a:pt x="8322370" y="1665804"/>
                    <a:pt x="8019599" y="1602182"/>
                    <a:pt x="7726826" y="1665670"/>
                  </a:cubicBezTo>
                  <a:cubicBezTo>
                    <a:pt x="7434053" y="1729158"/>
                    <a:pt x="7211729" y="1657979"/>
                    <a:pt x="6951830" y="1665670"/>
                  </a:cubicBezTo>
                  <a:cubicBezTo>
                    <a:pt x="6691931" y="1673361"/>
                    <a:pt x="6507949" y="1604321"/>
                    <a:pt x="6275154" y="1665670"/>
                  </a:cubicBezTo>
                  <a:cubicBezTo>
                    <a:pt x="6042359" y="1727019"/>
                    <a:pt x="5666746" y="1639496"/>
                    <a:pt x="5500158" y="1665670"/>
                  </a:cubicBezTo>
                  <a:cubicBezTo>
                    <a:pt x="5333570" y="1691844"/>
                    <a:pt x="5063577" y="1642021"/>
                    <a:pt x="4921803" y="1665670"/>
                  </a:cubicBezTo>
                  <a:cubicBezTo>
                    <a:pt x="4780030" y="1689319"/>
                    <a:pt x="4648743" y="1650243"/>
                    <a:pt x="4540089" y="1665670"/>
                  </a:cubicBezTo>
                  <a:cubicBezTo>
                    <a:pt x="4431435" y="1681097"/>
                    <a:pt x="4260597" y="1651061"/>
                    <a:pt x="4158374" y="1665670"/>
                  </a:cubicBezTo>
                  <a:cubicBezTo>
                    <a:pt x="4056151" y="1680279"/>
                    <a:pt x="3731759" y="1625724"/>
                    <a:pt x="3580019" y="1665670"/>
                  </a:cubicBezTo>
                  <a:cubicBezTo>
                    <a:pt x="3428280" y="1705616"/>
                    <a:pt x="3354925" y="1663781"/>
                    <a:pt x="3198304" y="1665670"/>
                  </a:cubicBezTo>
                  <a:cubicBezTo>
                    <a:pt x="3041684" y="1667559"/>
                    <a:pt x="2971798" y="1661455"/>
                    <a:pt x="2914910" y="1665670"/>
                  </a:cubicBezTo>
                  <a:cubicBezTo>
                    <a:pt x="2858022" y="1669885"/>
                    <a:pt x="2597954" y="1649779"/>
                    <a:pt x="2336555" y="1665670"/>
                  </a:cubicBezTo>
                  <a:cubicBezTo>
                    <a:pt x="2075156" y="1681561"/>
                    <a:pt x="2020415" y="1635963"/>
                    <a:pt x="1856520" y="1665670"/>
                  </a:cubicBezTo>
                  <a:cubicBezTo>
                    <a:pt x="1692626" y="1695377"/>
                    <a:pt x="1390935" y="1664101"/>
                    <a:pt x="1179845" y="1665670"/>
                  </a:cubicBezTo>
                  <a:cubicBezTo>
                    <a:pt x="968755" y="1667239"/>
                    <a:pt x="1035786" y="1665356"/>
                    <a:pt x="896451" y="1665670"/>
                  </a:cubicBezTo>
                  <a:cubicBezTo>
                    <a:pt x="757116" y="1665984"/>
                    <a:pt x="610191" y="1632865"/>
                    <a:pt x="514736" y="1665670"/>
                  </a:cubicBezTo>
                  <a:cubicBezTo>
                    <a:pt x="419281" y="1698475"/>
                    <a:pt x="170137" y="1640760"/>
                    <a:pt x="0" y="1665670"/>
                  </a:cubicBezTo>
                  <a:cubicBezTo>
                    <a:pt x="-13559" y="1400001"/>
                    <a:pt x="16493" y="1308364"/>
                    <a:pt x="0" y="1110447"/>
                  </a:cubicBezTo>
                  <a:cubicBezTo>
                    <a:pt x="-16493" y="912530"/>
                    <a:pt x="41020" y="743785"/>
                    <a:pt x="0" y="588537"/>
                  </a:cubicBezTo>
                  <a:cubicBezTo>
                    <a:pt x="-41020" y="433289"/>
                    <a:pt x="17203" y="177235"/>
                    <a:pt x="0" y="0"/>
                  </a:cubicBezTo>
                  <a:close/>
                </a:path>
                <a:path w="9832039" h="1665670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5527" y="51390"/>
                    <a:pt x="2411741" y="0"/>
                  </a:cubicBezTo>
                  <a:cubicBezTo>
                    <a:pt x="2687955" y="-51390"/>
                    <a:pt x="2732885" y="9564"/>
                    <a:pt x="2891776" y="0"/>
                  </a:cubicBezTo>
                  <a:cubicBezTo>
                    <a:pt x="3050667" y="-9564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32073" y="50198"/>
                    <a:pt x="4528521" y="0"/>
                  </a:cubicBezTo>
                  <a:cubicBezTo>
                    <a:pt x="4724969" y="-50198"/>
                    <a:pt x="4737765" y="41745"/>
                    <a:pt x="4910236" y="0"/>
                  </a:cubicBezTo>
                  <a:cubicBezTo>
                    <a:pt x="5082708" y="-41745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42041" y="3628"/>
                    <a:pt x="6448661" y="0"/>
                  </a:cubicBezTo>
                  <a:cubicBezTo>
                    <a:pt x="6555281" y="-3628"/>
                    <a:pt x="6850834" y="58898"/>
                    <a:pt x="7027016" y="0"/>
                  </a:cubicBezTo>
                  <a:cubicBezTo>
                    <a:pt x="7203199" y="-58898"/>
                    <a:pt x="7303916" y="36458"/>
                    <a:pt x="7408731" y="0"/>
                  </a:cubicBezTo>
                  <a:cubicBezTo>
                    <a:pt x="7513547" y="-36458"/>
                    <a:pt x="7674729" y="12677"/>
                    <a:pt x="7888765" y="0"/>
                  </a:cubicBezTo>
                  <a:cubicBezTo>
                    <a:pt x="8102801" y="-12677"/>
                    <a:pt x="8084365" y="2239"/>
                    <a:pt x="8172159" y="0"/>
                  </a:cubicBezTo>
                  <a:cubicBezTo>
                    <a:pt x="8259953" y="-2239"/>
                    <a:pt x="8613441" y="48615"/>
                    <a:pt x="8750515" y="0"/>
                  </a:cubicBezTo>
                  <a:cubicBezTo>
                    <a:pt x="8887589" y="-48615"/>
                    <a:pt x="8921739" y="15573"/>
                    <a:pt x="9033909" y="0"/>
                  </a:cubicBezTo>
                  <a:cubicBezTo>
                    <a:pt x="9146079" y="-15573"/>
                    <a:pt x="9176588" y="21322"/>
                    <a:pt x="9317303" y="0"/>
                  </a:cubicBezTo>
                  <a:cubicBezTo>
                    <a:pt x="9458018" y="-21322"/>
                    <a:pt x="9725078" y="22840"/>
                    <a:pt x="9832039" y="0"/>
                  </a:cubicBezTo>
                  <a:cubicBezTo>
                    <a:pt x="9854826" y="204564"/>
                    <a:pt x="9783189" y="288260"/>
                    <a:pt x="9832039" y="538567"/>
                  </a:cubicBezTo>
                  <a:cubicBezTo>
                    <a:pt x="9880889" y="788874"/>
                    <a:pt x="9819203" y="864022"/>
                    <a:pt x="9832039" y="1127103"/>
                  </a:cubicBezTo>
                  <a:cubicBezTo>
                    <a:pt x="9844875" y="1390184"/>
                    <a:pt x="9770179" y="1439733"/>
                    <a:pt x="9832039" y="1665670"/>
                  </a:cubicBezTo>
                  <a:cubicBezTo>
                    <a:pt x="9774505" y="1685913"/>
                    <a:pt x="9668051" y="1662863"/>
                    <a:pt x="9548645" y="1665670"/>
                  </a:cubicBezTo>
                  <a:cubicBezTo>
                    <a:pt x="9429239" y="1668477"/>
                    <a:pt x="9248663" y="1644502"/>
                    <a:pt x="9166930" y="1665670"/>
                  </a:cubicBezTo>
                  <a:cubicBezTo>
                    <a:pt x="9085198" y="1686838"/>
                    <a:pt x="8716559" y="1613497"/>
                    <a:pt x="8490255" y="1665670"/>
                  </a:cubicBezTo>
                  <a:cubicBezTo>
                    <a:pt x="8263951" y="1717843"/>
                    <a:pt x="7967725" y="1617625"/>
                    <a:pt x="7813579" y="1665670"/>
                  </a:cubicBezTo>
                  <a:cubicBezTo>
                    <a:pt x="7659433" y="1713715"/>
                    <a:pt x="7350343" y="1649273"/>
                    <a:pt x="7038583" y="1665670"/>
                  </a:cubicBezTo>
                  <a:cubicBezTo>
                    <a:pt x="6726823" y="1682067"/>
                    <a:pt x="6561998" y="1654693"/>
                    <a:pt x="6361908" y="1665670"/>
                  </a:cubicBezTo>
                  <a:cubicBezTo>
                    <a:pt x="6161819" y="1676647"/>
                    <a:pt x="5888766" y="1599750"/>
                    <a:pt x="5586912" y="1665670"/>
                  </a:cubicBezTo>
                  <a:cubicBezTo>
                    <a:pt x="5285058" y="1731590"/>
                    <a:pt x="5063488" y="1628581"/>
                    <a:pt x="4910236" y="1665670"/>
                  </a:cubicBezTo>
                  <a:cubicBezTo>
                    <a:pt x="4756984" y="1702759"/>
                    <a:pt x="4715690" y="1633665"/>
                    <a:pt x="4528521" y="1665670"/>
                  </a:cubicBezTo>
                  <a:cubicBezTo>
                    <a:pt x="4341353" y="1697675"/>
                    <a:pt x="4312959" y="1660953"/>
                    <a:pt x="4245127" y="1665670"/>
                  </a:cubicBezTo>
                  <a:cubicBezTo>
                    <a:pt x="4177295" y="1670387"/>
                    <a:pt x="3962976" y="1655184"/>
                    <a:pt x="3863413" y="1665670"/>
                  </a:cubicBezTo>
                  <a:cubicBezTo>
                    <a:pt x="3763850" y="1676156"/>
                    <a:pt x="3496427" y="1627310"/>
                    <a:pt x="3186737" y="1665670"/>
                  </a:cubicBezTo>
                  <a:cubicBezTo>
                    <a:pt x="2877047" y="1704030"/>
                    <a:pt x="2991623" y="1639729"/>
                    <a:pt x="2903343" y="1665670"/>
                  </a:cubicBezTo>
                  <a:cubicBezTo>
                    <a:pt x="2815063" y="1691611"/>
                    <a:pt x="2559278" y="1617597"/>
                    <a:pt x="2324988" y="1665670"/>
                  </a:cubicBezTo>
                  <a:cubicBezTo>
                    <a:pt x="2090698" y="1713743"/>
                    <a:pt x="2094111" y="1665441"/>
                    <a:pt x="1943274" y="1665670"/>
                  </a:cubicBezTo>
                  <a:cubicBezTo>
                    <a:pt x="1792437" y="1665899"/>
                    <a:pt x="1589424" y="1664806"/>
                    <a:pt x="1364918" y="1665670"/>
                  </a:cubicBezTo>
                  <a:cubicBezTo>
                    <a:pt x="1140412" y="1666534"/>
                    <a:pt x="1007974" y="1639949"/>
                    <a:pt x="884884" y="1665670"/>
                  </a:cubicBezTo>
                  <a:cubicBezTo>
                    <a:pt x="761794" y="1691391"/>
                    <a:pt x="202923" y="1630524"/>
                    <a:pt x="0" y="1665670"/>
                  </a:cubicBezTo>
                  <a:cubicBezTo>
                    <a:pt x="-8674" y="1455374"/>
                    <a:pt x="31754" y="1346614"/>
                    <a:pt x="0" y="1127103"/>
                  </a:cubicBezTo>
                  <a:cubicBezTo>
                    <a:pt x="-31754" y="907592"/>
                    <a:pt x="29944" y="851011"/>
                    <a:pt x="0" y="588537"/>
                  </a:cubicBezTo>
                  <a:cubicBezTo>
                    <a:pt x="-29944" y="326063"/>
                    <a:pt x="473" y="25109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= </a:t>
              </a:r>
              <a:r>
                <a:rPr lang="de-AT" b="1" dirty="0">
                  <a:solidFill>
                    <a:schemeClr val="tx1"/>
                  </a:solidFill>
                </a:rPr>
                <a:t>Sorgearbeit oder Pflegearbeit</a:t>
              </a:r>
              <a:r>
                <a:rPr lang="de-AT" dirty="0">
                  <a:solidFill>
                    <a:schemeClr val="tx1"/>
                  </a:solidFill>
                </a:rPr>
                <a:t> – andere Menschen betreuen, pflegen, erziehen oder unterstützen – oft im privaten Bereich</a:t>
              </a:r>
              <a:r>
                <a:rPr lang="de-AT" sz="2000" dirty="0">
                  <a:solidFill>
                    <a:schemeClr val="tx1"/>
                  </a:solidFill>
                </a:rPr>
                <a:t>.</a:t>
              </a: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8A82F18-5007-9CA5-0CE4-05828698494D}"/>
              </a:ext>
            </a:extLst>
          </p:cNvPr>
          <p:cNvGrpSpPr/>
          <p:nvPr/>
        </p:nvGrpSpPr>
        <p:grpSpPr>
          <a:xfrm>
            <a:off x="9757531" y="1649290"/>
            <a:ext cx="2002815" cy="1689916"/>
            <a:chOff x="8733550" y="3338112"/>
            <a:chExt cx="3318023" cy="2336980"/>
          </a:xfrm>
        </p:grpSpPr>
        <p:sp>
          <p:nvSpPr>
            <p:cNvPr id="14" name="Ellipse 24">
              <a:extLst>
                <a:ext uri="{FF2B5EF4-FFF2-40B4-BE49-F238E27FC236}">
                  <a16:creationId xmlns:a16="http://schemas.microsoft.com/office/drawing/2014/main" id="{EEA95B2E-280B-2522-B3BC-61080AC8A561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solidFill>
              <a:srgbClr val="FDE9C2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0" name="Ellipse 20">
              <a:extLst>
                <a:ext uri="{FF2B5EF4-FFF2-40B4-BE49-F238E27FC236}">
                  <a16:creationId xmlns:a16="http://schemas.microsoft.com/office/drawing/2014/main" id="{E1558784-FBE1-73FD-8724-5021FD82798C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A1F5BA80-C4E9-7DA2-9002-25800EC3E06E}"/>
                </a:ext>
              </a:extLst>
            </p:cNvPr>
            <p:cNvSpPr txBox="1"/>
            <p:nvPr/>
          </p:nvSpPr>
          <p:spPr>
            <a:xfrm>
              <a:off x="8936154" y="3905848"/>
              <a:ext cx="2705870" cy="6243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/>
                <a:t>Der Großteil wird von Frauen geleistet</a:t>
              </a:r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C790BDF7-E0AF-CEAF-C6A1-1572513067F3}"/>
              </a:ext>
            </a:extLst>
          </p:cNvPr>
          <p:cNvGrpSpPr/>
          <p:nvPr/>
        </p:nvGrpSpPr>
        <p:grpSpPr>
          <a:xfrm>
            <a:off x="9863527" y="4376747"/>
            <a:ext cx="2007073" cy="1574092"/>
            <a:chOff x="8733550" y="3338112"/>
            <a:chExt cx="3318023" cy="2336980"/>
          </a:xfrm>
        </p:grpSpPr>
        <p:sp>
          <p:nvSpPr>
            <p:cNvPr id="24" name="Ellipse 24">
              <a:extLst>
                <a:ext uri="{FF2B5EF4-FFF2-40B4-BE49-F238E27FC236}">
                  <a16:creationId xmlns:a16="http://schemas.microsoft.com/office/drawing/2014/main" id="{528170AD-3D38-B01A-3EEA-3DBA5947D7B9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solidFill>
              <a:srgbClr val="FDE9C2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5" name="Ellipse 20">
              <a:extLst>
                <a:ext uri="{FF2B5EF4-FFF2-40B4-BE49-F238E27FC236}">
                  <a16:creationId xmlns:a16="http://schemas.microsoft.com/office/drawing/2014/main" id="{248EDFBD-9E88-5712-921F-0E6C349E0A7A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0F0DF8F4-9226-553C-EAF3-003B0C8B924A}"/>
                </a:ext>
              </a:extLst>
            </p:cNvPr>
            <p:cNvSpPr txBox="1"/>
            <p:nvPr/>
          </p:nvSpPr>
          <p:spPr>
            <a:xfrm>
              <a:off x="8963426" y="4232045"/>
              <a:ext cx="2705870" cy="5480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/>
                <a:t>unbezahlt</a:t>
              </a:r>
            </a:p>
          </p:txBody>
        </p:sp>
      </p:grpSp>
      <p:pic>
        <p:nvPicPr>
          <p:cNvPr id="28" name="Grafik 27" descr="Pfeil: Gerade Silhouette">
            <a:extLst>
              <a:ext uri="{FF2B5EF4-FFF2-40B4-BE49-F238E27FC236}">
                <a16:creationId xmlns:a16="http://schemas.microsoft.com/office/drawing/2014/main" id="{3B528A31-B4F0-84BE-A7C6-B29E94EFAFB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9748493">
            <a:off x="9005560" y="3033189"/>
            <a:ext cx="894668" cy="914400"/>
          </a:xfrm>
          <a:prstGeom prst="rect">
            <a:avLst/>
          </a:prstGeom>
        </p:spPr>
      </p:pic>
      <p:pic>
        <p:nvPicPr>
          <p:cNvPr id="30" name="Grafik 29" descr="Pfeil: Gerade Silhouette">
            <a:extLst>
              <a:ext uri="{FF2B5EF4-FFF2-40B4-BE49-F238E27FC236}">
                <a16:creationId xmlns:a16="http://schemas.microsoft.com/office/drawing/2014/main" id="{63881E7E-45BE-DDE6-7133-9B58F4B9563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1727753">
            <a:off x="8931911" y="4933034"/>
            <a:ext cx="894668" cy="914400"/>
          </a:xfrm>
          <a:prstGeom prst="rect">
            <a:avLst/>
          </a:prstGeom>
        </p:spPr>
      </p:pic>
      <p:pic>
        <p:nvPicPr>
          <p:cNvPr id="32" name="Grafik 31" descr="Pfeil: Gerade Silhouette">
            <a:extLst>
              <a:ext uri="{FF2B5EF4-FFF2-40B4-BE49-F238E27FC236}">
                <a16:creationId xmlns:a16="http://schemas.microsoft.com/office/drawing/2014/main" id="{0400EA2C-619A-2DF5-7D7C-E2DABABA3B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2969887">
            <a:off x="4374752" y="232198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9920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40" descr="Marke Fragezeichen mit einfarbiger Füllung">
            <a:extLst>
              <a:ext uri="{FF2B5EF4-FFF2-40B4-BE49-F238E27FC236}">
                <a16:creationId xmlns:a16="http://schemas.microsoft.com/office/drawing/2014/main" id="{A68BF8D6-F21F-0C85-AD90-34D9946700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32714" y="2476849"/>
            <a:ext cx="914400" cy="914400"/>
          </a:xfrm>
          <a:prstGeom prst="rect">
            <a:avLst/>
          </a:prstGeom>
        </p:spPr>
      </p:pic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C798D451-9B84-67E8-BCE2-486D3BD3B8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58986" y="1303805"/>
            <a:ext cx="914400" cy="914400"/>
          </a:xfrm>
          <a:prstGeom prst="rect">
            <a:avLst/>
          </a:prstGeom>
        </p:spPr>
      </p:pic>
      <p:pic>
        <p:nvPicPr>
          <p:cNvPr id="15" name="Grafik 14" descr="Hilfe Silhouette">
            <a:extLst>
              <a:ext uri="{FF2B5EF4-FFF2-40B4-BE49-F238E27FC236}">
                <a16:creationId xmlns:a16="http://schemas.microsoft.com/office/drawing/2014/main" id="{B326B18B-BC3A-103D-FF1E-C615D00164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23464" y="2410190"/>
            <a:ext cx="914400" cy="914400"/>
          </a:xfrm>
          <a:prstGeom prst="rect">
            <a:avLst/>
          </a:prstGeom>
        </p:spPr>
      </p:pic>
      <p:pic>
        <p:nvPicPr>
          <p:cNvPr id="16" name="Grafik 15" descr="Fragezeichen Silhouette">
            <a:extLst>
              <a:ext uri="{FF2B5EF4-FFF2-40B4-BE49-F238E27FC236}">
                <a16:creationId xmlns:a16="http://schemas.microsoft.com/office/drawing/2014/main" id="{C7125660-CC9F-1F84-E0F4-9D84911F18C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-229101" y="3367191"/>
            <a:ext cx="914400" cy="914400"/>
          </a:xfrm>
          <a:prstGeom prst="rect">
            <a:avLst/>
          </a:prstGeom>
        </p:spPr>
      </p:pic>
      <p:pic>
        <p:nvPicPr>
          <p:cNvPr id="17" name="Grafik 16" descr="Fragezeichen mit einfarbiger Füllung">
            <a:extLst>
              <a:ext uri="{FF2B5EF4-FFF2-40B4-BE49-F238E27FC236}">
                <a16:creationId xmlns:a16="http://schemas.microsoft.com/office/drawing/2014/main" id="{835B299F-EE7B-5873-CDDD-5989248D11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8" name="Grafik 17" descr="Marke Fragezeichen Silhouette">
            <a:extLst>
              <a:ext uri="{FF2B5EF4-FFF2-40B4-BE49-F238E27FC236}">
                <a16:creationId xmlns:a16="http://schemas.microsoft.com/office/drawing/2014/main" id="{CC55BADB-E0DC-6233-7691-8AD36351C36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126264" y="1922889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1584026A-76F4-4E3B-36A3-E58A98EACD2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497054" y="4843327"/>
            <a:ext cx="914400" cy="914400"/>
          </a:xfrm>
          <a:prstGeom prst="rect">
            <a:avLst/>
          </a:prstGeom>
        </p:spPr>
      </p:pic>
      <p:pic>
        <p:nvPicPr>
          <p:cNvPr id="20" name="Grafik 19" descr="Fragezeichen mit einfarbiger Füllung">
            <a:extLst>
              <a:ext uri="{FF2B5EF4-FFF2-40B4-BE49-F238E27FC236}">
                <a16:creationId xmlns:a16="http://schemas.microsoft.com/office/drawing/2014/main" id="{5C138217-F799-4E69-421F-BB67CD89794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544778" y="4628476"/>
            <a:ext cx="914400" cy="914400"/>
          </a:xfrm>
          <a:prstGeom prst="rect">
            <a:avLst/>
          </a:prstGeom>
        </p:spPr>
      </p:pic>
      <p:pic>
        <p:nvPicPr>
          <p:cNvPr id="21" name="Grafik 20" descr="Hilfe Silhouette">
            <a:extLst>
              <a:ext uri="{FF2B5EF4-FFF2-40B4-BE49-F238E27FC236}">
                <a16:creationId xmlns:a16="http://schemas.microsoft.com/office/drawing/2014/main" id="{C43AC0FB-47DD-E6FA-449B-1CC1757D5C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2" name="Grafik 21" descr="Fragezeichen mit einfarbiger Füllung">
            <a:extLst>
              <a:ext uri="{FF2B5EF4-FFF2-40B4-BE49-F238E27FC236}">
                <a16:creationId xmlns:a16="http://schemas.microsoft.com/office/drawing/2014/main" id="{3621E1D7-AAB0-B1B0-73A2-760BC18388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39306" y="1275876"/>
            <a:ext cx="914400" cy="914400"/>
          </a:xfrm>
          <a:prstGeom prst="rect">
            <a:avLst/>
          </a:prstGeom>
        </p:spPr>
      </p:pic>
      <p:pic>
        <p:nvPicPr>
          <p:cNvPr id="23" name="Grafik 22" descr="Marke Fragezeichen mit einfarbiger Füllung">
            <a:extLst>
              <a:ext uri="{FF2B5EF4-FFF2-40B4-BE49-F238E27FC236}">
                <a16:creationId xmlns:a16="http://schemas.microsoft.com/office/drawing/2014/main" id="{87C2BAA5-AE28-D8BF-D29C-7499B41CD5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8569" y="1600162"/>
            <a:ext cx="914400" cy="914400"/>
          </a:xfrm>
          <a:prstGeom prst="rect">
            <a:avLst/>
          </a:prstGeom>
        </p:spPr>
      </p:pic>
      <p:pic>
        <p:nvPicPr>
          <p:cNvPr id="24" name="Grafik 23" descr="Marke Fragezeichen Silhouette">
            <a:extLst>
              <a:ext uri="{FF2B5EF4-FFF2-40B4-BE49-F238E27FC236}">
                <a16:creationId xmlns:a16="http://schemas.microsoft.com/office/drawing/2014/main" id="{8CAAA440-94CB-3010-DD7D-82E1C46AB67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392762" y="3794267"/>
            <a:ext cx="914400" cy="914400"/>
          </a:xfrm>
          <a:prstGeom prst="rect">
            <a:avLst/>
          </a:prstGeom>
        </p:spPr>
      </p:pic>
      <p:pic>
        <p:nvPicPr>
          <p:cNvPr id="25" name="Grafik 24" descr="Hilfe mit einfarbiger Füllung">
            <a:extLst>
              <a:ext uri="{FF2B5EF4-FFF2-40B4-BE49-F238E27FC236}">
                <a16:creationId xmlns:a16="http://schemas.microsoft.com/office/drawing/2014/main" id="{DECAE7FD-313E-88A2-9BA1-FAF88392100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50370" y="3678139"/>
            <a:ext cx="914400" cy="914400"/>
          </a:xfrm>
          <a:prstGeom prst="rect">
            <a:avLst/>
          </a:prstGeom>
        </p:spPr>
      </p:pic>
      <p:pic>
        <p:nvPicPr>
          <p:cNvPr id="26" name="Grafik 25" descr="Fragezeichen mit einfarbiger Füllung">
            <a:extLst>
              <a:ext uri="{FF2B5EF4-FFF2-40B4-BE49-F238E27FC236}">
                <a16:creationId xmlns:a16="http://schemas.microsoft.com/office/drawing/2014/main" id="{7CEA203A-28DA-322C-5838-FA57EF5DBA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548323" y="3367191"/>
            <a:ext cx="914400" cy="914400"/>
          </a:xfrm>
          <a:prstGeom prst="rect">
            <a:avLst/>
          </a:prstGeom>
        </p:spPr>
      </p:pic>
      <p:pic>
        <p:nvPicPr>
          <p:cNvPr id="27" name="Grafik 26" descr="Hilfe Silhouette">
            <a:extLst>
              <a:ext uri="{FF2B5EF4-FFF2-40B4-BE49-F238E27FC236}">
                <a16:creationId xmlns:a16="http://schemas.microsoft.com/office/drawing/2014/main" id="{E503D194-2018-C3BF-6F79-63D2109867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28" name="Grafik 27" descr="Fragezeichen Silhouette">
            <a:extLst>
              <a:ext uri="{FF2B5EF4-FFF2-40B4-BE49-F238E27FC236}">
                <a16:creationId xmlns:a16="http://schemas.microsoft.com/office/drawing/2014/main" id="{61B14298-5C02-815D-169D-6DDB545CBE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29" name="Grafik 28" descr="Hilfe Silhouette">
            <a:extLst>
              <a:ext uri="{FF2B5EF4-FFF2-40B4-BE49-F238E27FC236}">
                <a16:creationId xmlns:a16="http://schemas.microsoft.com/office/drawing/2014/main" id="{13F99777-1738-0FDD-83E5-C215C4E567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0" name="Grafik 29" descr="Fragezeichen mit einfarbiger Füllung">
            <a:extLst>
              <a:ext uri="{FF2B5EF4-FFF2-40B4-BE49-F238E27FC236}">
                <a16:creationId xmlns:a16="http://schemas.microsoft.com/office/drawing/2014/main" id="{BD4B5CEF-53C3-135A-D8BA-41A8FA475D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608" y="1495790"/>
            <a:ext cx="914400" cy="914400"/>
          </a:xfrm>
          <a:prstGeom prst="rect">
            <a:avLst/>
          </a:prstGeom>
        </p:spPr>
      </p:pic>
      <p:pic>
        <p:nvPicPr>
          <p:cNvPr id="31" name="Grafik 30" descr="Hilfe Silhouette">
            <a:extLst>
              <a:ext uri="{FF2B5EF4-FFF2-40B4-BE49-F238E27FC236}">
                <a16:creationId xmlns:a16="http://schemas.microsoft.com/office/drawing/2014/main" id="{849B4343-B02C-7F2B-D26A-0B145CD97E6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32650" y="5155377"/>
            <a:ext cx="914400" cy="914400"/>
          </a:xfrm>
          <a:prstGeom prst="rect">
            <a:avLst/>
          </a:prstGeom>
        </p:spPr>
      </p:pic>
      <p:pic>
        <p:nvPicPr>
          <p:cNvPr id="32" name="Grafik 31" descr="Fragezeichen mit einfarbiger Füllung">
            <a:extLst>
              <a:ext uri="{FF2B5EF4-FFF2-40B4-BE49-F238E27FC236}">
                <a16:creationId xmlns:a16="http://schemas.microsoft.com/office/drawing/2014/main" id="{E3EA3FB6-D0FD-6EDC-6CE7-B398B6F562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Silhouette">
            <a:extLst>
              <a:ext uri="{FF2B5EF4-FFF2-40B4-BE49-F238E27FC236}">
                <a16:creationId xmlns:a16="http://schemas.microsoft.com/office/drawing/2014/main" id="{5F71D1CE-C114-2848-87AA-37F3C5AA22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126731" y="2579439"/>
            <a:ext cx="914400" cy="914400"/>
          </a:xfrm>
          <a:prstGeom prst="rect">
            <a:avLst/>
          </a:prstGeom>
        </p:spPr>
      </p:pic>
      <p:pic>
        <p:nvPicPr>
          <p:cNvPr id="34" name="Grafik 33" descr="Hilfe mit einfarbiger Füllung">
            <a:extLst>
              <a:ext uri="{FF2B5EF4-FFF2-40B4-BE49-F238E27FC236}">
                <a16:creationId xmlns:a16="http://schemas.microsoft.com/office/drawing/2014/main" id="{0C17955C-27EC-9AC7-6AB6-06B165263E4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35" name="Grafik 34" descr="Hilfe mit einfarbiger Füllung">
            <a:extLst>
              <a:ext uri="{FF2B5EF4-FFF2-40B4-BE49-F238E27FC236}">
                <a16:creationId xmlns:a16="http://schemas.microsoft.com/office/drawing/2014/main" id="{77447017-3621-904C-AE43-23C2D989E41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338606" y="418990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4EA9EB70-5014-9001-AF81-ACD267B8FA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37" name="Grafik 36" descr="Fragezeichen Silhouette">
            <a:extLst>
              <a:ext uri="{FF2B5EF4-FFF2-40B4-BE49-F238E27FC236}">
                <a16:creationId xmlns:a16="http://schemas.microsoft.com/office/drawing/2014/main" id="{7C80F9D1-7F16-B403-59D7-D70D9FD265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8" name="Grafik 37" descr="Hilfe mit einfarbiger Füllung">
            <a:extLst>
              <a:ext uri="{FF2B5EF4-FFF2-40B4-BE49-F238E27FC236}">
                <a16:creationId xmlns:a16="http://schemas.microsoft.com/office/drawing/2014/main" id="{7C00AB91-6388-3D2C-623C-FC2DB1FB5C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pic>
        <p:nvPicPr>
          <p:cNvPr id="39" name="Grafik 38" descr="Marke Fragezeichen Silhouette">
            <a:extLst>
              <a:ext uri="{FF2B5EF4-FFF2-40B4-BE49-F238E27FC236}">
                <a16:creationId xmlns:a16="http://schemas.microsoft.com/office/drawing/2014/main" id="{9A234492-2BF6-C142-6AF7-6F9035BCD4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719891" y="1828385"/>
            <a:ext cx="914400" cy="914400"/>
          </a:xfrm>
          <a:prstGeom prst="rect">
            <a:avLst/>
          </a:prstGeom>
        </p:spPr>
      </p:pic>
      <p:pic>
        <p:nvPicPr>
          <p:cNvPr id="40" name="Grafik 39" descr="Fragezeichen Silhouette">
            <a:extLst>
              <a:ext uri="{FF2B5EF4-FFF2-40B4-BE49-F238E27FC236}">
                <a16:creationId xmlns:a16="http://schemas.microsoft.com/office/drawing/2014/main" id="{BFD3B305-0E08-126A-3093-C807DDF6DD7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07669" y="1771056"/>
            <a:ext cx="914400" cy="9144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9B8E7D9-9600-0EA6-3D4F-E36153CF7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Handelt es sich um Care-Arbeit?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D130986-83AD-7BA7-2F07-AA579B337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14</a:t>
            </a:fld>
            <a:endParaRPr lang="de-AT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44246DB7-1DCE-AF3C-CE93-F153C30E9726}"/>
              </a:ext>
            </a:extLst>
          </p:cNvPr>
          <p:cNvGrpSpPr/>
          <p:nvPr/>
        </p:nvGrpSpPr>
        <p:grpSpPr>
          <a:xfrm>
            <a:off x="608069" y="2321617"/>
            <a:ext cx="4431522" cy="1627351"/>
            <a:chOff x="1397246" y="2926540"/>
            <a:chExt cx="3075473" cy="2911553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DBBB274-5AEB-3F41-6947-C14B60D445D9}"/>
                </a:ext>
              </a:extLst>
            </p:cNvPr>
            <p:cNvSpPr/>
            <p:nvPr/>
          </p:nvSpPr>
          <p:spPr>
            <a:xfrm>
              <a:off x="1397246" y="3187760"/>
              <a:ext cx="352747" cy="2650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7700D9D-8C33-4B42-3723-A58CAABF51E7}"/>
                </a:ext>
              </a:extLst>
            </p:cNvPr>
            <p:cNvSpPr/>
            <p:nvPr/>
          </p:nvSpPr>
          <p:spPr>
            <a:xfrm>
              <a:off x="1518978" y="2926540"/>
              <a:ext cx="2953741" cy="2357548"/>
            </a:xfrm>
            <a:custGeom>
              <a:avLst/>
              <a:gdLst>
                <a:gd name="connsiteX0" fmla="*/ 0 w 2953741"/>
                <a:gd name="connsiteY0" fmla="*/ 0 h 2357548"/>
                <a:gd name="connsiteX1" fmla="*/ 502136 w 2953741"/>
                <a:gd name="connsiteY1" fmla="*/ 0 h 2357548"/>
                <a:gd name="connsiteX2" fmla="*/ 1092884 w 2953741"/>
                <a:gd name="connsiteY2" fmla="*/ 0 h 2357548"/>
                <a:gd name="connsiteX3" fmla="*/ 1624558 w 2953741"/>
                <a:gd name="connsiteY3" fmla="*/ 0 h 2357548"/>
                <a:gd name="connsiteX4" fmla="*/ 2274381 w 2953741"/>
                <a:gd name="connsiteY4" fmla="*/ 0 h 2357548"/>
                <a:gd name="connsiteX5" fmla="*/ 2953741 w 2953741"/>
                <a:gd name="connsiteY5" fmla="*/ 0 h 2357548"/>
                <a:gd name="connsiteX6" fmla="*/ 2953741 w 2953741"/>
                <a:gd name="connsiteY6" fmla="*/ 612962 h 2357548"/>
                <a:gd name="connsiteX7" fmla="*/ 2953741 w 2953741"/>
                <a:gd name="connsiteY7" fmla="*/ 1131623 h 2357548"/>
                <a:gd name="connsiteX8" fmla="*/ 2953741 w 2953741"/>
                <a:gd name="connsiteY8" fmla="*/ 1650284 h 2357548"/>
                <a:gd name="connsiteX9" fmla="*/ 2953741 w 2953741"/>
                <a:gd name="connsiteY9" fmla="*/ 2357548 h 2357548"/>
                <a:gd name="connsiteX10" fmla="*/ 2303918 w 2953741"/>
                <a:gd name="connsiteY10" fmla="*/ 2357548 h 2357548"/>
                <a:gd name="connsiteX11" fmla="*/ 1801782 w 2953741"/>
                <a:gd name="connsiteY11" fmla="*/ 2357548 h 2357548"/>
                <a:gd name="connsiteX12" fmla="*/ 1240571 w 2953741"/>
                <a:gd name="connsiteY12" fmla="*/ 2357548 h 2357548"/>
                <a:gd name="connsiteX13" fmla="*/ 679360 w 2953741"/>
                <a:gd name="connsiteY13" fmla="*/ 2357548 h 2357548"/>
                <a:gd name="connsiteX14" fmla="*/ 0 w 2953741"/>
                <a:gd name="connsiteY14" fmla="*/ 2357548 h 2357548"/>
                <a:gd name="connsiteX15" fmla="*/ 0 w 2953741"/>
                <a:gd name="connsiteY15" fmla="*/ 1815312 h 2357548"/>
                <a:gd name="connsiteX16" fmla="*/ 0 w 2953741"/>
                <a:gd name="connsiteY16" fmla="*/ 1296651 h 2357548"/>
                <a:gd name="connsiteX17" fmla="*/ 0 w 2953741"/>
                <a:gd name="connsiteY17" fmla="*/ 730840 h 2357548"/>
                <a:gd name="connsiteX18" fmla="*/ 0 w 2953741"/>
                <a:gd name="connsiteY18" fmla="*/ 0 h 2357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53741" h="2357548" fill="none" extrusionOk="0">
                  <a:moveTo>
                    <a:pt x="0" y="0"/>
                  </a:moveTo>
                  <a:cubicBezTo>
                    <a:pt x="148639" y="11553"/>
                    <a:pt x="253947" y="-15180"/>
                    <a:pt x="502136" y="0"/>
                  </a:cubicBezTo>
                  <a:cubicBezTo>
                    <a:pt x="750325" y="15180"/>
                    <a:pt x="840540" y="343"/>
                    <a:pt x="1092884" y="0"/>
                  </a:cubicBezTo>
                  <a:cubicBezTo>
                    <a:pt x="1345228" y="-343"/>
                    <a:pt x="1491790" y="-16870"/>
                    <a:pt x="1624558" y="0"/>
                  </a:cubicBezTo>
                  <a:cubicBezTo>
                    <a:pt x="1757326" y="16870"/>
                    <a:pt x="2134974" y="-5783"/>
                    <a:pt x="2274381" y="0"/>
                  </a:cubicBezTo>
                  <a:cubicBezTo>
                    <a:pt x="2413788" y="5783"/>
                    <a:pt x="2741867" y="24910"/>
                    <a:pt x="2953741" y="0"/>
                  </a:cubicBezTo>
                  <a:cubicBezTo>
                    <a:pt x="2943205" y="254363"/>
                    <a:pt x="2977517" y="430029"/>
                    <a:pt x="2953741" y="612962"/>
                  </a:cubicBezTo>
                  <a:cubicBezTo>
                    <a:pt x="2929965" y="795895"/>
                    <a:pt x="2933181" y="930921"/>
                    <a:pt x="2953741" y="1131623"/>
                  </a:cubicBezTo>
                  <a:cubicBezTo>
                    <a:pt x="2974301" y="1332325"/>
                    <a:pt x="2931058" y="1465646"/>
                    <a:pt x="2953741" y="1650284"/>
                  </a:cubicBezTo>
                  <a:cubicBezTo>
                    <a:pt x="2976424" y="1834922"/>
                    <a:pt x="2989087" y="2022465"/>
                    <a:pt x="2953741" y="2357548"/>
                  </a:cubicBezTo>
                  <a:cubicBezTo>
                    <a:pt x="2644148" y="2389733"/>
                    <a:pt x="2442115" y="2347339"/>
                    <a:pt x="2303918" y="2357548"/>
                  </a:cubicBezTo>
                  <a:cubicBezTo>
                    <a:pt x="2165721" y="2367757"/>
                    <a:pt x="1981614" y="2338188"/>
                    <a:pt x="1801782" y="2357548"/>
                  </a:cubicBezTo>
                  <a:cubicBezTo>
                    <a:pt x="1621950" y="2376908"/>
                    <a:pt x="1370642" y="2339690"/>
                    <a:pt x="1240571" y="2357548"/>
                  </a:cubicBezTo>
                  <a:cubicBezTo>
                    <a:pt x="1110500" y="2375406"/>
                    <a:pt x="882917" y="2376387"/>
                    <a:pt x="679360" y="2357548"/>
                  </a:cubicBezTo>
                  <a:cubicBezTo>
                    <a:pt x="475803" y="2338709"/>
                    <a:pt x="156660" y="2347576"/>
                    <a:pt x="0" y="2357548"/>
                  </a:cubicBezTo>
                  <a:cubicBezTo>
                    <a:pt x="14003" y="2203464"/>
                    <a:pt x="15101" y="2053765"/>
                    <a:pt x="0" y="1815312"/>
                  </a:cubicBezTo>
                  <a:cubicBezTo>
                    <a:pt x="-15101" y="1576859"/>
                    <a:pt x="5490" y="1485051"/>
                    <a:pt x="0" y="1296651"/>
                  </a:cubicBezTo>
                  <a:cubicBezTo>
                    <a:pt x="-5490" y="1108251"/>
                    <a:pt x="2100" y="910637"/>
                    <a:pt x="0" y="730840"/>
                  </a:cubicBezTo>
                  <a:cubicBezTo>
                    <a:pt x="-2100" y="551043"/>
                    <a:pt x="20067" y="324715"/>
                    <a:pt x="0" y="0"/>
                  </a:cubicBezTo>
                  <a:close/>
                </a:path>
                <a:path w="2953741" h="2357548" stroke="0" extrusionOk="0">
                  <a:moveTo>
                    <a:pt x="0" y="0"/>
                  </a:moveTo>
                  <a:cubicBezTo>
                    <a:pt x="241405" y="12252"/>
                    <a:pt x="360042" y="-7174"/>
                    <a:pt x="531673" y="0"/>
                  </a:cubicBezTo>
                  <a:cubicBezTo>
                    <a:pt x="703304" y="7174"/>
                    <a:pt x="930625" y="-16514"/>
                    <a:pt x="1122422" y="0"/>
                  </a:cubicBezTo>
                  <a:cubicBezTo>
                    <a:pt x="1314219" y="16514"/>
                    <a:pt x="1397730" y="17169"/>
                    <a:pt x="1654095" y="0"/>
                  </a:cubicBezTo>
                  <a:cubicBezTo>
                    <a:pt x="1910460" y="-17169"/>
                    <a:pt x="2144806" y="25633"/>
                    <a:pt x="2303918" y="0"/>
                  </a:cubicBezTo>
                  <a:cubicBezTo>
                    <a:pt x="2463030" y="-25633"/>
                    <a:pt x="2688417" y="25392"/>
                    <a:pt x="2953741" y="0"/>
                  </a:cubicBezTo>
                  <a:cubicBezTo>
                    <a:pt x="2976855" y="110634"/>
                    <a:pt x="2939915" y="285228"/>
                    <a:pt x="2953741" y="518661"/>
                  </a:cubicBezTo>
                  <a:cubicBezTo>
                    <a:pt x="2967567" y="752094"/>
                    <a:pt x="2964714" y="828697"/>
                    <a:pt x="2953741" y="1060897"/>
                  </a:cubicBezTo>
                  <a:cubicBezTo>
                    <a:pt x="2942768" y="1293097"/>
                    <a:pt x="2961659" y="1378911"/>
                    <a:pt x="2953741" y="1603133"/>
                  </a:cubicBezTo>
                  <a:cubicBezTo>
                    <a:pt x="2945823" y="1827355"/>
                    <a:pt x="2938024" y="2078207"/>
                    <a:pt x="2953741" y="2357548"/>
                  </a:cubicBezTo>
                  <a:cubicBezTo>
                    <a:pt x="2832582" y="2354769"/>
                    <a:pt x="2603941" y="2335084"/>
                    <a:pt x="2451605" y="2357548"/>
                  </a:cubicBezTo>
                  <a:cubicBezTo>
                    <a:pt x="2299269" y="2380012"/>
                    <a:pt x="2197055" y="2349090"/>
                    <a:pt x="1949469" y="2357548"/>
                  </a:cubicBezTo>
                  <a:cubicBezTo>
                    <a:pt x="1701883" y="2366006"/>
                    <a:pt x="1555552" y="2345938"/>
                    <a:pt x="1358721" y="2357548"/>
                  </a:cubicBezTo>
                  <a:cubicBezTo>
                    <a:pt x="1161890" y="2369158"/>
                    <a:pt x="1079640" y="2376035"/>
                    <a:pt x="827047" y="2357548"/>
                  </a:cubicBezTo>
                  <a:cubicBezTo>
                    <a:pt x="574454" y="2339061"/>
                    <a:pt x="209615" y="2384717"/>
                    <a:pt x="0" y="2357548"/>
                  </a:cubicBezTo>
                  <a:cubicBezTo>
                    <a:pt x="24195" y="2213548"/>
                    <a:pt x="7616" y="1950496"/>
                    <a:pt x="0" y="1768161"/>
                  </a:cubicBezTo>
                  <a:cubicBezTo>
                    <a:pt x="-7616" y="1585826"/>
                    <a:pt x="-27040" y="1333518"/>
                    <a:pt x="0" y="1178774"/>
                  </a:cubicBezTo>
                  <a:cubicBezTo>
                    <a:pt x="27040" y="1024030"/>
                    <a:pt x="18054" y="796827"/>
                    <a:pt x="0" y="612962"/>
                  </a:cubicBezTo>
                  <a:cubicBezTo>
                    <a:pt x="-18054" y="429097"/>
                    <a:pt x="27725" y="197607"/>
                    <a:pt x="0" y="0"/>
                  </a:cubicBezTo>
                  <a:close/>
                </a:path>
              </a:pathLst>
            </a:custGeom>
            <a:solidFill>
              <a:srgbClr val="F8A602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44312185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b="1" dirty="0">
                  <a:solidFill>
                    <a:schemeClr val="tx1"/>
                  </a:solidFill>
                </a:rPr>
                <a:t>Fallgeschichte 1:</a:t>
              </a:r>
            </a:p>
            <a:p>
              <a:pPr algn="ctr"/>
              <a:r>
                <a:rPr lang="de-AT" dirty="0">
                  <a:solidFill>
                    <a:schemeClr val="tx1"/>
                  </a:solidFill>
                </a:rPr>
                <a:t>Leonie hilft täglich, ihren Bruder zu betreuen, weil die Eltern arbeiten müssen.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185E123-4604-9468-75E7-3E89085819CE}"/>
              </a:ext>
            </a:extLst>
          </p:cNvPr>
          <p:cNvGrpSpPr/>
          <p:nvPr/>
        </p:nvGrpSpPr>
        <p:grpSpPr>
          <a:xfrm>
            <a:off x="6837219" y="3098549"/>
            <a:ext cx="4645422" cy="1627351"/>
            <a:chOff x="1397246" y="2926540"/>
            <a:chExt cx="3075473" cy="2911553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C720955C-673E-ABB5-D2AD-1EB310034B9B}"/>
                </a:ext>
              </a:extLst>
            </p:cNvPr>
            <p:cNvSpPr/>
            <p:nvPr/>
          </p:nvSpPr>
          <p:spPr>
            <a:xfrm>
              <a:off x="1397246" y="3187760"/>
              <a:ext cx="352747" cy="2650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D64296B-F431-46A7-2131-F801A896A937}"/>
                </a:ext>
              </a:extLst>
            </p:cNvPr>
            <p:cNvSpPr/>
            <p:nvPr/>
          </p:nvSpPr>
          <p:spPr>
            <a:xfrm>
              <a:off x="1518978" y="2926540"/>
              <a:ext cx="2953741" cy="2357548"/>
            </a:xfrm>
            <a:custGeom>
              <a:avLst/>
              <a:gdLst>
                <a:gd name="connsiteX0" fmla="*/ 0 w 2953741"/>
                <a:gd name="connsiteY0" fmla="*/ 0 h 2357548"/>
                <a:gd name="connsiteX1" fmla="*/ 502136 w 2953741"/>
                <a:gd name="connsiteY1" fmla="*/ 0 h 2357548"/>
                <a:gd name="connsiteX2" fmla="*/ 1092884 w 2953741"/>
                <a:gd name="connsiteY2" fmla="*/ 0 h 2357548"/>
                <a:gd name="connsiteX3" fmla="*/ 1624558 w 2953741"/>
                <a:gd name="connsiteY3" fmla="*/ 0 h 2357548"/>
                <a:gd name="connsiteX4" fmla="*/ 2274381 w 2953741"/>
                <a:gd name="connsiteY4" fmla="*/ 0 h 2357548"/>
                <a:gd name="connsiteX5" fmla="*/ 2953741 w 2953741"/>
                <a:gd name="connsiteY5" fmla="*/ 0 h 2357548"/>
                <a:gd name="connsiteX6" fmla="*/ 2953741 w 2953741"/>
                <a:gd name="connsiteY6" fmla="*/ 612962 h 2357548"/>
                <a:gd name="connsiteX7" fmla="*/ 2953741 w 2953741"/>
                <a:gd name="connsiteY7" fmla="*/ 1131623 h 2357548"/>
                <a:gd name="connsiteX8" fmla="*/ 2953741 w 2953741"/>
                <a:gd name="connsiteY8" fmla="*/ 1650284 h 2357548"/>
                <a:gd name="connsiteX9" fmla="*/ 2953741 w 2953741"/>
                <a:gd name="connsiteY9" fmla="*/ 2357548 h 2357548"/>
                <a:gd name="connsiteX10" fmla="*/ 2303918 w 2953741"/>
                <a:gd name="connsiteY10" fmla="*/ 2357548 h 2357548"/>
                <a:gd name="connsiteX11" fmla="*/ 1801782 w 2953741"/>
                <a:gd name="connsiteY11" fmla="*/ 2357548 h 2357548"/>
                <a:gd name="connsiteX12" fmla="*/ 1240571 w 2953741"/>
                <a:gd name="connsiteY12" fmla="*/ 2357548 h 2357548"/>
                <a:gd name="connsiteX13" fmla="*/ 679360 w 2953741"/>
                <a:gd name="connsiteY13" fmla="*/ 2357548 h 2357548"/>
                <a:gd name="connsiteX14" fmla="*/ 0 w 2953741"/>
                <a:gd name="connsiteY14" fmla="*/ 2357548 h 2357548"/>
                <a:gd name="connsiteX15" fmla="*/ 0 w 2953741"/>
                <a:gd name="connsiteY15" fmla="*/ 1815312 h 2357548"/>
                <a:gd name="connsiteX16" fmla="*/ 0 w 2953741"/>
                <a:gd name="connsiteY16" fmla="*/ 1296651 h 2357548"/>
                <a:gd name="connsiteX17" fmla="*/ 0 w 2953741"/>
                <a:gd name="connsiteY17" fmla="*/ 730840 h 2357548"/>
                <a:gd name="connsiteX18" fmla="*/ 0 w 2953741"/>
                <a:gd name="connsiteY18" fmla="*/ 0 h 2357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53741" h="2357548" fill="none" extrusionOk="0">
                  <a:moveTo>
                    <a:pt x="0" y="0"/>
                  </a:moveTo>
                  <a:cubicBezTo>
                    <a:pt x="148639" y="11553"/>
                    <a:pt x="253947" y="-15180"/>
                    <a:pt x="502136" y="0"/>
                  </a:cubicBezTo>
                  <a:cubicBezTo>
                    <a:pt x="750325" y="15180"/>
                    <a:pt x="840540" y="343"/>
                    <a:pt x="1092884" y="0"/>
                  </a:cubicBezTo>
                  <a:cubicBezTo>
                    <a:pt x="1345228" y="-343"/>
                    <a:pt x="1491790" y="-16870"/>
                    <a:pt x="1624558" y="0"/>
                  </a:cubicBezTo>
                  <a:cubicBezTo>
                    <a:pt x="1757326" y="16870"/>
                    <a:pt x="2134974" y="-5783"/>
                    <a:pt x="2274381" y="0"/>
                  </a:cubicBezTo>
                  <a:cubicBezTo>
                    <a:pt x="2413788" y="5783"/>
                    <a:pt x="2741867" y="24910"/>
                    <a:pt x="2953741" y="0"/>
                  </a:cubicBezTo>
                  <a:cubicBezTo>
                    <a:pt x="2943205" y="254363"/>
                    <a:pt x="2977517" y="430029"/>
                    <a:pt x="2953741" y="612962"/>
                  </a:cubicBezTo>
                  <a:cubicBezTo>
                    <a:pt x="2929965" y="795895"/>
                    <a:pt x="2933181" y="930921"/>
                    <a:pt x="2953741" y="1131623"/>
                  </a:cubicBezTo>
                  <a:cubicBezTo>
                    <a:pt x="2974301" y="1332325"/>
                    <a:pt x="2931058" y="1465646"/>
                    <a:pt x="2953741" y="1650284"/>
                  </a:cubicBezTo>
                  <a:cubicBezTo>
                    <a:pt x="2976424" y="1834922"/>
                    <a:pt x="2989087" y="2022465"/>
                    <a:pt x="2953741" y="2357548"/>
                  </a:cubicBezTo>
                  <a:cubicBezTo>
                    <a:pt x="2644148" y="2389733"/>
                    <a:pt x="2442115" y="2347339"/>
                    <a:pt x="2303918" y="2357548"/>
                  </a:cubicBezTo>
                  <a:cubicBezTo>
                    <a:pt x="2165721" y="2367757"/>
                    <a:pt x="1981614" y="2338188"/>
                    <a:pt x="1801782" y="2357548"/>
                  </a:cubicBezTo>
                  <a:cubicBezTo>
                    <a:pt x="1621950" y="2376908"/>
                    <a:pt x="1370642" y="2339690"/>
                    <a:pt x="1240571" y="2357548"/>
                  </a:cubicBezTo>
                  <a:cubicBezTo>
                    <a:pt x="1110500" y="2375406"/>
                    <a:pt x="882917" y="2376387"/>
                    <a:pt x="679360" y="2357548"/>
                  </a:cubicBezTo>
                  <a:cubicBezTo>
                    <a:pt x="475803" y="2338709"/>
                    <a:pt x="156660" y="2347576"/>
                    <a:pt x="0" y="2357548"/>
                  </a:cubicBezTo>
                  <a:cubicBezTo>
                    <a:pt x="14003" y="2203464"/>
                    <a:pt x="15101" y="2053765"/>
                    <a:pt x="0" y="1815312"/>
                  </a:cubicBezTo>
                  <a:cubicBezTo>
                    <a:pt x="-15101" y="1576859"/>
                    <a:pt x="5490" y="1485051"/>
                    <a:pt x="0" y="1296651"/>
                  </a:cubicBezTo>
                  <a:cubicBezTo>
                    <a:pt x="-5490" y="1108251"/>
                    <a:pt x="2100" y="910637"/>
                    <a:pt x="0" y="730840"/>
                  </a:cubicBezTo>
                  <a:cubicBezTo>
                    <a:pt x="-2100" y="551043"/>
                    <a:pt x="20067" y="324715"/>
                    <a:pt x="0" y="0"/>
                  </a:cubicBezTo>
                  <a:close/>
                </a:path>
                <a:path w="2953741" h="2357548" stroke="0" extrusionOk="0">
                  <a:moveTo>
                    <a:pt x="0" y="0"/>
                  </a:moveTo>
                  <a:cubicBezTo>
                    <a:pt x="241405" y="12252"/>
                    <a:pt x="360042" y="-7174"/>
                    <a:pt x="531673" y="0"/>
                  </a:cubicBezTo>
                  <a:cubicBezTo>
                    <a:pt x="703304" y="7174"/>
                    <a:pt x="930625" y="-16514"/>
                    <a:pt x="1122422" y="0"/>
                  </a:cubicBezTo>
                  <a:cubicBezTo>
                    <a:pt x="1314219" y="16514"/>
                    <a:pt x="1397730" y="17169"/>
                    <a:pt x="1654095" y="0"/>
                  </a:cubicBezTo>
                  <a:cubicBezTo>
                    <a:pt x="1910460" y="-17169"/>
                    <a:pt x="2144806" y="25633"/>
                    <a:pt x="2303918" y="0"/>
                  </a:cubicBezTo>
                  <a:cubicBezTo>
                    <a:pt x="2463030" y="-25633"/>
                    <a:pt x="2688417" y="25392"/>
                    <a:pt x="2953741" y="0"/>
                  </a:cubicBezTo>
                  <a:cubicBezTo>
                    <a:pt x="2976855" y="110634"/>
                    <a:pt x="2939915" y="285228"/>
                    <a:pt x="2953741" y="518661"/>
                  </a:cubicBezTo>
                  <a:cubicBezTo>
                    <a:pt x="2967567" y="752094"/>
                    <a:pt x="2964714" y="828697"/>
                    <a:pt x="2953741" y="1060897"/>
                  </a:cubicBezTo>
                  <a:cubicBezTo>
                    <a:pt x="2942768" y="1293097"/>
                    <a:pt x="2961659" y="1378911"/>
                    <a:pt x="2953741" y="1603133"/>
                  </a:cubicBezTo>
                  <a:cubicBezTo>
                    <a:pt x="2945823" y="1827355"/>
                    <a:pt x="2938024" y="2078207"/>
                    <a:pt x="2953741" y="2357548"/>
                  </a:cubicBezTo>
                  <a:cubicBezTo>
                    <a:pt x="2832582" y="2354769"/>
                    <a:pt x="2603941" y="2335084"/>
                    <a:pt x="2451605" y="2357548"/>
                  </a:cubicBezTo>
                  <a:cubicBezTo>
                    <a:pt x="2299269" y="2380012"/>
                    <a:pt x="2197055" y="2349090"/>
                    <a:pt x="1949469" y="2357548"/>
                  </a:cubicBezTo>
                  <a:cubicBezTo>
                    <a:pt x="1701883" y="2366006"/>
                    <a:pt x="1555552" y="2345938"/>
                    <a:pt x="1358721" y="2357548"/>
                  </a:cubicBezTo>
                  <a:cubicBezTo>
                    <a:pt x="1161890" y="2369158"/>
                    <a:pt x="1079640" y="2376035"/>
                    <a:pt x="827047" y="2357548"/>
                  </a:cubicBezTo>
                  <a:cubicBezTo>
                    <a:pt x="574454" y="2339061"/>
                    <a:pt x="209615" y="2384717"/>
                    <a:pt x="0" y="2357548"/>
                  </a:cubicBezTo>
                  <a:cubicBezTo>
                    <a:pt x="24195" y="2213548"/>
                    <a:pt x="7616" y="1950496"/>
                    <a:pt x="0" y="1768161"/>
                  </a:cubicBezTo>
                  <a:cubicBezTo>
                    <a:pt x="-7616" y="1585826"/>
                    <a:pt x="-27040" y="1333518"/>
                    <a:pt x="0" y="1178774"/>
                  </a:cubicBezTo>
                  <a:cubicBezTo>
                    <a:pt x="27040" y="1024030"/>
                    <a:pt x="18054" y="796827"/>
                    <a:pt x="0" y="612962"/>
                  </a:cubicBezTo>
                  <a:cubicBezTo>
                    <a:pt x="-18054" y="429097"/>
                    <a:pt x="27725" y="197607"/>
                    <a:pt x="0" y="0"/>
                  </a:cubicBezTo>
                  <a:close/>
                </a:path>
              </a:pathLst>
            </a:custGeom>
            <a:solidFill>
              <a:srgbClr val="F9BA3C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44312185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b="1" dirty="0">
                  <a:solidFill>
                    <a:schemeClr val="tx1"/>
                  </a:solidFill>
                </a:rPr>
                <a:t>Fallgeschichte 2:</a:t>
              </a:r>
            </a:p>
            <a:p>
              <a:pPr algn="ctr"/>
              <a:r>
                <a:rPr lang="de-AT" dirty="0">
                  <a:solidFill>
                    <a:schemeClr val="tx1"/>
                  </a:solidFill>
                </a:rPr>
                <a:t>Leonie fährt jeden Samstag für ihre Oma einkaufen und kocht für sie.</a:t>
              </a: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915E4ABF-1B48-5297-9495-8390B0B8AD75}"/>
              </a:ext>
            </a:extLst>
          </p:cNvPr>
          <p:cNvGrpSpPr/>
          <p:nvPr/>
        </p:nvGrpSpPr>
        <p:grpSpPr>
          <a:xfrm>
            <a:off x="1960419" y="4725900"/>
            <a:ext cx="4645422" cy="1627351"/>
            <a:chOff x="1397246" y="2926540"/>
            <a:chExt cx="3075473" cy="2911553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C88C6F23-723C-0D5E-D2D2-9407104B48A6}"/>
                </a:ext>
              </a:extLst>
            </p:cNvPr>
            <p:cNvSpPr/>
            <p:nvPr/>
          </p:nvSpPr>
          <p:spPr>
            <a:xfrm>
              <a:off x="1397246" y="3187760"/>
              <a:ext cx="352747" cy="26503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solidFill>
                  <a:schemeClr val="tx1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F6345B1-4ABA-BC9D-7B49-13D2DE63159D}"/>
                </a:ext>
              </a:extLst>
            </p:cNvPr>
            <p:cNvSpPr/>
            <p:nvPr/>
          </p:nvSpPr>
          <p:spPr>
            <a:xfrm>
              <a:off x="1518978" y="2926540"/>
              <a:ext cx="2953741" cy="2357548"/>
            </a:xfrm>
            <a:custGeom>
              <a:avLst/>
              <a:gdLst>
                <a:gd name="connsiteX0" fmla="*/ 0 w 2953741"/>
                <a:gd name="connsiteY0" fmla="*/ 0 h 2357548"/>
                <a:gd name="connsiteX1" fmla="*/ 502136 w 2953741"/>
                <a:gd name="connsiteY1" fmla="*/ 0 h 2357548"/>
                <a:gd name="connsiteX2" fmla="*/ 1092884 w 2953741"/>
                <a:gd name="connsiteY2" fmla="*/ 0 h 2357548"/>
                <a:gd name="connsiteX3" fmla="*/ 1624558 w 2953741"/>
                <a:gd name="connsiteY3" fmla="*/ 0 h 2357548"/>
                <a:gd name="connsiteX4" fmla="*/ 2274381 w 2953741"/>
                <a:gd name="connsiteY4" fmla="*/ 0 h 2357548"/>
                <a:gd name="connsiteX5" fmla="*/ 2953741 w 2953741"/>
                <a:gd name="connsiteY5" fmla="*/ 0 h 2357548"/>
                <a:gd name="connsiteX6" fmla="*/ 2953741 w 2953741"/>
                <a:gd name="connsiteY6" fmla="*/ 612962 h 2357548"/>
                <a:gd name="connsiteX7" fmla="*/ 2953741 w 2953741"/>
                <a:gd name="connsiteY7" fmla="*/ 1131623 h 2357548"/>
                <a:gd name="connsiteX8" fmla="*/ 2953741 w 2953741"/>
                <a:gd name="connsiteY8" fmla="*/ 1650284 h 2357548"/>
                <a:gd name="connsiteX9" fmla="*/ 2953741 w 2953741"/>
                <a:gd name="connsiteY9" fmla="*/ 2357548 h 2357548"/>
                <a:gd name="connsiteX10" fmla="*/ 2303918 w 2953741"/>
                <a:gd name="connsiteY10" fmla="*/ 2357548 h 2357548"/>
                <a:gd name="connsiteX11" fmla="*/ 1801782 w 2953741"/>
                <a:gd name="connsiteY11" fmla="*/ 2357548 h 2357548"/>
                <a:gd name="connsiteX12" fmla="*/ 1240571 w 2953741"/>
                <a:gd name="connsiteY12" fmla="*/ 2357548 h 2357548"/>
                <a:gd name="connsiteX13" fmla="*/ 679360 w 2953741"/>
                <a:gd name="connsiteY13" fmla="*/ 2357548 h 2357548"/>
                <a:gd name="connsiteX14" fmla="*/ 0 w 2953741"/>
                <a:gd name="connsiteY14" fmla="*/ 2357548 h 2357548"/>
                <a:gd name="connsiteX15" fmla="*/ 0 w 2953741"/>
                <a:gd name="connsiteY15" fmla="*/ 1815312 h 2357548"/>
                <a:gd name="connsiteX16" fmla="*/ 0 w 2953741"/>
                <a:gd name="connsiteY16" fmla="*/ 1296651 h 2357548"/>
                <a:gd name="connsiteX17" fmla="*/ 0 w 2953741"/>
                <a:gd name="connsiteY17" fmla="*/ 730840 h 2357548"/>
                <a:gd name="connsiteX18" fmla="*/ 0 w 2953741"/>
                <a:gd name="connsiteY18" fmla="*/ 0 h 2357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953741" h="2357548" fill="none" extrusionOk="0">
                  <a:moveTo>
                    <a:pt x="0" y="0"/>
                  </a:moveTo>
                  <a:cubicBezTo>
                    <a:pt x="148639" y="11553"/>
                    <a:pt x="253947" y="-15180"/>
                    <a:pt x="502136" y="0"/>
                  </a:cubicBezTo>
                  <a:cubicBezTo>
                    <a:pt x="750325" y="15180"/>
                    <a:pt x="840540" y="343"/>
                    <a:pt x="1092884" y="0"/>
                  </a:cubicBezTo>
                  <a:cubicBezTo>
                    <a:pt x="1345228" y="-343"/>
                    <a:pt x="1491790" y="-16870"/>
                    <a:pt x="1624558" y="0"/>
                  </a:cubicBezTo>
                  <a:cubicBezTo>
                    <a:pt x="1757326" y="16870"/>
                    <a:pt x="2134974" y="-5783"/>
                    <a:pt x="2274381" y="0"/>
                  </a:cubicBezTo>
                  <a:cubicBezTo>
                    <a:pt x="2413788" y="5783"/>
                    <a:pt x="2741867" y="24910"/>
                    <a:pt x="2953741" y="0"/>
                  </a:cubicBezTo>
                  <a:cubicBezTo>
                    <a:pt x="2943205" y="254363"/>
                    <a:pt x="2977517" y="430029"/>
                    <a:pt x="2953741" y="612962"/>
                  </a:cubicBezTo>
                  <a:cubicBezTo>
                    <a:pt x="2929965" y="795895"/>
                    <a:pt x="2933181" y="930921"/>
                    <a:pt x="2953741" y="1131623"/>
                  </a:cubicBezTo>
                  <a:cubicBezTo>
                    <a:pt x="2974301" y="1332325"/>
                    <a:pt x="2931058" y="1465646"/>
                    <a:pt x="2953741" y="1650284"/>
                  </a:cubicBezTo>
                  <a:cubicBezTo>
                    <a:pt x="2976424" y="1834922"/>
                    <a:pt x="2989087" y="2022465"/>
                    <a:pt x="2953741" y="2357548"/>
                  </a:cubicBezTo>
                  <a:cubicBezTo>
                    <a:pt x="2644148" y="2389733"/>
                    <a:pt x="2442115" y="2347339"/>
                    <a:pt x="2303918" y="2357548"/>
                  </a:cubicBezTo>
                  <a:cubicBezTo>
                    <a:pt x="2165721" y="2367757"/>
                    <a:pt x="1981614" y="2338188"/>
                    <a:pt x="1801782" y="2357548"/>
                  </a:cubicBezTo>
                  <a:cubicBezTo>
                    <a:pt x="1621950" y="2376908"/>
                    <a:pt x="1370642" y="2339690"/>
                    <a:pt x="1240571" y="2357548"/>
                  </a:cubicBezTo>
                  <a:cubicBezTo>
                    <a:pt x="1110500" y="2375406"/>
                    <a:pt x="882917" y="2376387"/>
                    <a:pt x="679360" y="2357548"/>
                  </a:cubicBezTo>
                  <a:cubicBezTo>
                    <a:pt x="475803" y="2338709"/>
                    <a:pt x="156660" y="2347576"/>
                    <a:pt x="0" y="2357548"/>
                  </a:cubicBezTo>
                  <a:cubicBezTo>
                    <a:pt x="14003" y="2203464"/>
                    <a:pt x="15101" y="2053765"/>
                    <a:pt x="0" y="1815312"/>
                  </a:cubicBezTo>
                  <a:cubicBezTo>
                    <a:pt x="-15101" y="1576859"/>
                    <a:pt x="5490" y="1485051"/>
                    <a:pt x="0" y="1296651"/>
                  </a:cubicBezTo>
                  <a:cubicBezTo>
                    <a:pt x="-5490" y="1108251"/>
                    <a:pt x="2100" y="910637"/>
                    <a:pt x="0" y="730840"/>
                  </a:cubicBezTo>
                  <a:cubicBezTo>
                    <a:pt x="-2100" y="551043"/>
                    <a:pt x="20067" y="324715"/>
                    <a:pt x="0" y="0"/>
                  </a:cubicBezTo>
                  <a:close/>
                </a:path>
                <a:path w="2953741" h="2357548" stroke="0" extrusionOk="0">
                  <a:moveTo>
                    <a:pt x="0" y="0"/>
                  </a:moveTo>
                  <a:cubicBezTo>
                    <a:pt x="241405" y="12252"/>
                    <a:pt x="360042" y="-7174"/>
                    <a:pt x="531673" y="0"/>
                  </a:cubicBezTo>
                  <a:cubicBezTo>
                    <a:pt x="703304" y="7174"/>
                    <a:pt x="930625" y="-16514"/>
                    <a:pt x="1122422" y="0"/>
                  </a:cubicBezTo>
                  <a:cubicBezTo>
                    <a:pt x="1314219" y="16514"/>
                    <a:pt x="1397730" y="17169"/>
                    <a:pt x="1654095" y="0"/>
                  </a:cubicBezTo>
                  <a:cubicBezTo>
                    <a:pt x="1910460" y="-17169"/>
                    <a:pt x="2144806" y="25633"/>
                    <a:pt x="2303918" y="0"/>
                  </a:cubicBezTo>
                  <a:cubicBezTo>
                    <a:pt x="2463030" y="-25633"/>
                    <a:pt x="2688417" y="25392"/>
                    <a:pt x="2953741" y="0"/>
                  </a:cubicBezTo>
                  <a:cubicBezTo>
                    <a:pt x="2976855" y="110634"/>
                    <a:pt x="2939915" y="285228"/>
                    <a:pt x="2953741" y="518661"/>
                  </a:cubicBezTo>
                  <a:cubicBezTo>
                    <a:pt x="2967567" y="752094"/>
                    <a:pt x="2964714" y="828697"/>
                    <a:pt x="2953741" y="1060897"/>
                  </a:cubicBezTo>
                  <a:cubicBezTo>
                    <a:pt x="2942768" y="1293097"/>
                    <a:pt x="2961659" y="1378911"/>
                    <a:pt x="2953741" y="1603133"/>
                  </a:cubicBezTo>
                  <a:cubicBezTo>
                    <a:pt x="2945823" y="1827355"/>
                    <a:pt x="2938024" y="2078207"/>
                    <a:pt x="2953741" y="2357548"/>
                  </a:cubicBezTo>
                  <a:cubicBezTo>
                    <a:pt x="2832582" y="2354769"/>
                    <a:pt x="2603941" y="2335084"/>
                    <a:pt x="2451605" y="2357548"/>
                  </a:cubicBezTo>
                  <a:cubicBezTo>
                    <a:pt x="2299269" y="2380012"/>
                    <a:pt x="2197055" y="2349090"/>
                    <a:pt x="1949469" y="2357548"/>
                  </a:cubicBezTo>
                  <a:cubicBezTo>
                    <a:pt x="1701883" y="2366006"/>
                    <a:pt x="1555552" y="2345938"/>
                    <a:pt x="1358721" y="2357548"/>
                  </a:cubicBezTo>
                  <a:cubicBezTo>
                    <a:pt x="1161890" y="2369158"/>
                    <a:pt x="1079640" y="2376035"/>
                    <a:pt x="827047" y="2357548"/>
                  </a:cubicBezTo>
                  <a:cubicBezTo>
                    <a:pt x="574454" y="2339061"/>
                    <a:pt x="209615" y="2384717"/>
                    <a:pt x="0" y="2357548"/>
                  </a:cubicBezTo>
                  <a:cubicBezTo>
                    <a:pt x="24195" y="2213548"/>
                    <a:pt x="7616" y="1950496"/>
                    <a:pt x="0" y="1768161"/>
                  </a:cubicBezTo>
                  <a:cubicBezTo>
                    <a:pt x="-7616" y="1585826"/>
                    <a:pt x="-27040" y="1333518"/>
                    <a:pt x="0" y="1178774"/>
                  </a:cubicBezTo>
                  <a:cubicBezTo>
                    <a:pt x="27040" y="1024030"/>
                    <a:pt x="18054" y="796827"/>
                    <a:pt x="0" y="612962"/>
                  </a:cubicBezTo>
                  <a:cubicBezTo>
                    <a:pt x="-18054" y="429097"/>
                    <a:pt x="27725" y="197607"/>
                    <a:pt x="0" y="0"/>
                  </a:cubicBezTo>
                  <a:close/>
                </a:path>
              </a:pathLst>
            </a:custGeom>
            <a:solidFill>
              <a:srgbClr val="FFD589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44312185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b="1" dirty="0">
                  <a:solidFill>
                    <a:schemeClr val="tx1"/>
                  </a:solidFill>
                </a:rPr>
                <a:t>Fallgeschichte 3:</a:t>
              </a:r>
            </a:p>
            <a:p>
              <a:pPr algn="ctr"/>
              <a:r>
                <a:rPr lang="de-AT" dirty="0">
                  <a:solidFill>
                    <a:schemeClr val="tx1"/>
                  </a:solidFill>
                </a:rPr>
                <a:t>Leonie babysittet in jeden Sonntag bei einer befreundeten Familie gegen Bezahlung.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03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DEBE8A-BD62-C1E6-3024-27A3541C1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Care-Arbeit ist weiblich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24496EC-8106-D8DC-F6A0-72A9F19CC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15</a:t>
            </a:fld>
            <a:endParaRPr lang="de-AT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18D7158-D1C6-1DCB-ECA7-6555CEB853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89" y="1858988"/>
            <a:ext cx="77357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Pfeil: Gerade Silhouette">
            <a:extLst>
              <a:ext uri="{FF2B5EF4-FFF2-40B4-BE49-F238E27FC236}">
                <a16:creationId xmlns:a16="http://schemas.microsoft.com/office/drawing/2014/main" id="{BFC2EBC1-E953-E627-7C6F-07D0B4C958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9748493">
            <a:off x="8199955" y="2424955"/>
            <a:ext cx="894668" cy="9144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10CD5C9-95F4-5AD3-B51E-8A69A5F14761}"/>
              </a:ext>
            </a:extLst>
          </p:cNvPr>
          <p:cNvSpPr txBox="1"/>
          <p:nvPr/>
        </p:nvSpPr>
        <p:spPr>
          <a:xfrm>
            <a:off x="9423400" y="2697489"/>
            <a:ext cx="1891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highlight>
                  <a:srgbClr val="FDE9C2"/>
                </a:highlight>
              </a:rPr>
              <a:t>Kindererziehung</a:t>
            </a:r>
          </a:p>
        </p:txBody>
      </p:sp>
      <p:pic>
        <p:nvPicPr>
          <p:cNvPr id="8" name="Grafik 7" descr="Pfeil: Gerade Silhouette">
            <a:extLst>
              <a:ext uri="{FF2B5EF4-FFF2-40B4-BE49-F238E27FC236}">
                <a16:creationId xmlns:a16="http://schemas.microsoft.com/office/drawing/2014/main" id="{8AC174FD-0671-5586-82E1-BA4D3E775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8199955" y="3679800"/>
            <a:ext cx="894668" cy="9144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FEDE82C-33BD-65CE-1969-8B710E7BED58}"/>
              </a:ext>
            </a:extLst>
          </p:cNvPr>
          <p:cNvSpPr txBox="1"/>
          <p:nvPr/>
        </p:nvSpPr>
        <p:spPr>
          <a:xfrm>
            <a:off x="9815238" y="3936945"/>
            <a:ext cx="1107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highlight>
                  <a:srgbClr val="FDE9C2"/>
                </a:highlight>
              </a:rPr>
              <a:t>Haushalt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E32A199-0692-4240-5DF5-E27EC3D8A285}"/>
              </a:ext>
            </a:extLst>
          </p:cNvPr>
          <p:cNvSpPr txBox="1"/>
          <p:nvPr/>
        </p:nvSpPr>
        <p:spPr>
          <a:xfrm>
            <a:off x="9211534" y="5116894"/>
            <a:ext cx="2658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highlight>
                  <a:srgbClr val="FDE9C2"/>
                </a:highlight>
              </a:rPr>
              <a:t>Pflege von Angehörigen</a:t>
            </a:r>
          </a:p>
        </p:txBody>
      </p:sp>
      <p:pic>
        <p:nvPicPr>
          <p:cNvPr id="11" name="Grafik 10" descr="Pfeil: Gerade Silhouette">
            <a:extLst>
              <a:ext uri="{FF2B5EF4-FFF2-40B4-BE49-F238E27FC236}">
                <a16:creationId xmlns:a16="http://schemas.microsoft.com/office/drawing/2014/main" id="{88F4B367-2B0C-B393-A065-315455F616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1485597">
            <a:off x="8199955" y="4900723"/>
            <a:ext cx="894668" cy="91440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FEBC0CBB-1EE8-FB5D-4C81-BADB261A7A34}"/>
              </a:ext>
            </a:extLst>
          </p:cNvPr>
          <p:cNvSpPr txBox="1"/>
          <p:nvPr/>
        </p:nvSpPr>
        <p:spPr>
          <a:xfrm>
            <a:off x="198808" y="6378626"/>
            <a:ext cx="19383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Quelle: Momentum Institut, 2024</a:t>
            </a:r>
          </a:p>
        </p:txBody>
      </p:sp>
    </p:spTree>
    <p:extLst>
      <p:ext uri="{BB962C8B-B14F-4D97-AF65-F5344CB8AC3E}">
        <p14:creationId xmlns:p14="http://schemas.microsoft.com/office/powerpoint/2010/main" val="612670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74E92-4A31-1346-6253-B9B7FD121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1FD825-FBC8-B87A-370C-87F6628E8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Zahlen und Fakten zu Care-Arbeit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E4312E-E883-4C1C-AEFF-5EB420383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16</a:t>
            </a:fld>
            <a:endParaRPr lang="de-AT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95BB65A-7979-EC78-2CB3-0764C733FFD7}"/>
              </a:ext>
            </a:extLst>
          </p:cNvPr>
          <p:cNvSpPr/>
          <p:nvPr/>
        </p:nvSpPr>
        <p:spPr>
          <a:xfrm>
            <a:off x="329293" y="2590198"/>
            <a:ext cx="4000500" cy="3344738"/>
          </a:xfrm>
          <a:prstGeom prst="ellipse">
            <a:avLst/>
          </a:prstGeom>
          <a:solidFill>
            <a:srgbClr val="F8A602"/>
          </a:solidFill>
          <a:ln>
            <a:solidFill>
              <a:srgbClr val="F8A60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Kreis 6">
            <a:extLst>
              <a:ext uri="{FF2B5EF4-FFF2-40B4-BE49-F238E27FC236}">
                <a16:creationId xmlns:a16="http://schemas.microsoft.com/office/drawing/2014/main" id="{BA43B128-96F6-CEA2-3372-9CC2AA608E86}"/>
              </a:ext>
            </a:extLst>
          </p:cNvPr>
          <p:cNvSpPr/>
          <p:nvPr/>
        </p:nvSpPr>
        <p:spPr>
          <a:xfrm>
            <a:off x="329293" y="2590198"/>
            <a:ext cx="4001408" cy="3344738"/>
          </a:xfrm>
          <a:prstGeom prst="pie">
            <a:avLst>
              <a:gd name="adj1" fmla="val 39527"/>
              <a:gd name="adj2" fmla="val 16200000"/>
            </a:avLst>
          </a:prstGeom>
          <a:solidFill>
            <a:srgbClr val="FDE9C2"/>
          </a:solidFill>
          <a:ln>
            <a:solidFill>
              <a:srgbClr val="FDE9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Kreis 7">
            <a:extLst>
              <a:ext uri="{FF2B5EF4-FFF2-40B4-BE49-F238E27FC236}">
                <a16:creationId xmlns:a16="http://schemas.microsoft.com/office/drawing/2014/main" id="{987F45EF-3F97-227C-A044-B88A962844D0}"/>
              </a:ext>
            </a:extLst>
          </p:cNvPr>
          <p:cNvSpPr/>
          <p:nvPr/>
        </p:nvSpPr>
        <p:spPr>
          <a:xfrm rot="20897971">
            <a:off x="354238" y="2590199"/>
            <a:ext cx="4001408" cy="3344738"/>
          </a:xfrm>
          <a:prstGeom prst="pie">
            <a:avLst>
              <a:gd name="adj1" fmla="val 39527"/>
              <a:gd name="adj2" fmla="val 16200000"/>
            </a:avLst>
          </a:prstGeom>
          <a:solidFill>
            <a:srgbClr val="FDE9C2"/>
          </a:solidFill>
          <a:ln>
            <a:solidFill>
              <a:srgbClr val="FDE9C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7E8A58C-3198-539F-39DE-1B3A858B81EB}"/>
              </a:ext>
            </a:extLst>
          </p:cNvPr>
          <p:cNvSpPr txBox="1"/>
          <p:nvPr/>
        </p:nvSpPr>
        <p:spPr>
          <a:xfrm>
            <a:off x="2795801" y="3244334"/>
            <a:ext cx="6319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22%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ECF3616-8348-ED6C-3DF4-5E3175E184C6}"/>
              </a:ext>
            </a:extLst>
          </p:cNvPr>
          <p:cNvSpPr txBox="1"/>
          <p:nvPr/>
        </p:nvSpPr>
        <p:spPr>
          <a:xfrm>
            <a:off x="2490255" y="4724145"/>
            <a:ext cx="4648459" cy="923330"/>
          </a:xfrm>
          <a:custGeom>
            <a:avLst/>
            <a:gdLst>
              <a:gd name="connsiteX0" fmla="*/ 0 w 4648459"/>
              <a:gd name="connsiteY0" fmla="*/ 0 h 923330"/>
              <a:gd name="connsiteX1" fmla="*/ 674027 w 4648459"/>
              <a:gd name="connsiteY1" fmla="*/ 0 h 923330"/>
              <a:gd name="connsiteX2" fmla="*/ 1301569 w 4648459"/>
              <a:gd name="connsiteY2" fmla="*/ 0 h 923330"/>
              <a:gd name="connsiteX3" fmla="*/ 1929110 w 4648459"/>
              <a:gd name="connsiteY3" fmla="*/ 0 h 923330"/>
              <a:gd name="connsiteX4" fmla="*/ 2370714 w 4648459"/>
              <a:gd name="connsiteY4" fmla="*/ 0 h 923330"/>
              <a:gd name="connsiteX5" fmla="*/ 2998256 w 4648459"/>
              <a:gd name="connsiteY5" fmla="*/ 0 h 923330"/>
              <a:gd name="connsiteX6" fmla="*/ 3579313 w 4648459"/>
              <a:gd name="connsiteY6" fmla="*/ 0 h 923330"/>
              <a:gd name="connsiteX7" fmla="*/ 4648459 w 4648459"/>
              <a:gd name="connsiteY7" fmla="*/ 0 h 923330"/>
              <a:gd name="connsiteX8" fmla="*/ 4648459 w 4648459"/>
              <a:gd name="connsiteY8" fmla="*/ 480132 h 923330"/>
              <a:gd name="connsiteX9" fmla="*/ 4648459 w 4648459"/>
              <a:gd name="connsiteY9" fmla="*/ 923330 h 923330"/>
              <a:gd name="connsiteX10" fmla="*/ 4160371 w 4648459"/>
              <a:gd name="connsiteY10" fmla="*/ 923330 h 923330"/>
              <a:gd name="connsiteX11" fmla="*/ 3718767 w 4648459"/>
              <a:gd name="connsiteY11" fmla="*/ 923330 h 923330"/>
              <a:gd name="connsiteX12" fmla="*/ 3044741 w 4648459"/>
              <a:gd name="connsiteY12" fmla="*/ 923330 h 923330"/>
              <a:gd name="connsiteX13" fmla="*/ 2556652 w 4648459"/>
              <a:gd name="connsiteY13" fmla="*/ 923330 h 923330"/>
              <a:gd name="connsiteX14" fmla="*/ 1882626 w 4648459"/>
              <a:gd name="connsiteY14" fmla="*/ 923330 h 923330"/>
              <a:gd name="connsiteX15" fmla="*/ 1208599 w 4648459"/>
              <a:gd name="connsiteY15" fmla="*/ 923330 h 923330"/>
              <a:gd name="connsiteX16" fmla="*/ 720511 w 4648459"/>
              <a:gd name="connsiteY16" fmla="*/ 923330 h 923330"/>
              <a:gd name="connsiteX17" fmla="*/ 0 w 4648459"/>
              <a:gd name="connsiteY17" fmla="*/ 923330 h 923330"/>
              <a:gd name="connsiteX18" fmla="*/ 0 w 4648459"/>
              <a:gd name="connsiteY18" fmla="*/ 461665 h 923330"/>
              <a:gd name="connsiteX19" fmla="*/ 0 w 4648459"/>
              <a:gd name="connsiteY19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48459" h="923330" fill="none" extrusionOk="0">
                <a:moveTo>
                  <a:pt x="0" y="0"/>
                </a:moveTo>
                <a:cubicBezTo>
                  <a:pt x="328681" y="-8677"/>
                  <a:pt x="385940" y="53821"/>
                  <a:pt x="674027" y="0"/>
                </a:cubicBezTo>
                <a:cubicBezTo>
                  <a:pt x="962114" y="-53821"/>
                  <a:pt x="1039601" y="61978"/>
                  <a:pt x="1301569" y="0"/>
                </a:cubicBezTo>
                <a:cubicBezTo>
                  <a:pt x="1563537" y="-61978"/>
                  <a:pt x="1740627" y="2834"/>
                  <a:pt x="1929110" y="0"/>
                </a:cubicBezTo>
                <a:cubicBezTo>
                  <a:pt x="2117593" y="-2834"/>
                  <a:pt x="2255285" y="26640"/>
                  <a:pt x="2370714" y="0"/>
                </a:cubicBezTo>
                <a:cubicBezTo>
                  <a:pt x="2486143" y="-26640"/>
                  <a:pt x="2829589" y="52137"/>
                  <a:pt x="2998256" y="0"/>
                </a:cubicBezTo>
                <a:cubicBezTo>
                  <a:pt x="3166923" y="-52137"/>
                  <a:pt x="3406421" y="13848"/>
                  <a:pt x="3579313" y="0"/>
                </a:cubicBezTo>
                <a:cubicBezTo>
                  <a:pt x="3752205" y="-13848"/>
                  <a:pt x="4164726" y="78755"/>
                  <a:pt x="4648459" y="0"/>
                </a:cubicBezTo>
                <a:cubicBezTo>
                  <a:pt x="4657841" y="121631"/>
                  <a:pt x="4610798" y="364070"/>
                  <a:pt x="4648459" y="480132"/>
                </a:cubicBezTo>
                <a:cubicBezTo>
                  <a:pt x="4686120" y="596194"/>
                  <a:pt x="4596690" y="792104"/>
                  <a:pt x="4648459" y="923330"/>
                </a:cubicBezTo>
                <a:cubicBezTo>
                  <a:pt x="4468638" y="974245"/>
                  <a:pt x="4273668" y="921089"/>
                  <a:pt x="4160371" y="923330"/>
                </a:cubicBezTo>
                <a:cubicBezTo>
                  <a:pt x="4047074" y="925571"/>
                  <a:pt x="3854776" y="887061"/>
                  <a:pt x="3718767" y="923330"/>
                </a:cubicBezTo>
                <a:cubicBezTo>
                  <a:pt x="3582758" y="959599"/>
                  <a:pt x="3190946" y="843922"/>
                  <a:pt x="3044741" y="923330"/>
                </a:cubicBezTo>
                <a:cubicBezTo>
                  <a:pt x="2898536" y="1002738"/>
                  <a:pt x="2660763" y="906471"/>
                  <a:pt x="2556652" y="923330"/>
                </a:cubicBezTo>
                <a:cubicBezTo>
                  <a:pt x="2452541" y="940189"/>
                  <a:pt x="2098918" y="916201"/>
                  <a:pt x="1882626" y="923330"/>
                </a:cubicBezTo>
                <a:cubicBezTo>
                  <a:pt x="1666334" y="930459"/>
                  <a:pt x="1393993" y="897539"/>
                  <a:pt x="1208599" y="923330"/>
                </a:cubicBezTo>
                <a:cubicBezTo>
                  <a:pt x="1023205" y="949121"/>
                  <a:pt x="841575" y="917270"/>
                  <a:pt x="720511" y="923330"/>
                </a:cubicBezTo>
                <a:cubicBezTo>
                  <a:pt x="599447" y="929390"/>
                  <a:pt x="310508" y="862008"/>
                  <a:pt x="0" y="923330"/>
                </a:cubicBezTo>
                <a:cubicBezTo>
                  <a:pt x="-7519" y="781344"/>
                  <a:pt x="41257" y="652433"/>
                  <a:pt x="0" y="461665"/>
                </a:cubicBezTo>
                <a:cubicBezTo>
                  <a:pt x="-41257" y="270898"/>
                  <a:pt x="27304" y="121562"/>
                  <a:pt x="0" y="0"/>
                </a:cubicBezTo>
                <a:close/>
              </a:path>
              <a:path w="4648459" h="923330" stroke="0" extrusionOk="0">
                <a:moveTo>
                  <a:pt x="0" y="0"/>
                </a:moveTo>
                <a:cubicBezTo>
                  <a:pt x="148805" y="-63641"/>
                  <a:pt x="334638" y="32915"/>
                  <a:pt x="534573" y="0"/>
                </a:cubicBezTo>
                <a:cubicBezTo>
                  <a:pt x="734508" y="-32915"/>
                  <a:pt x="897540" y="73199"/>
                  <a:pt x="1208599" y="0"/>
                </a:cubicBezTo>
                <a:cubicBezTo>
                  <a:pt x="1519658" y="-73199"/>
                  <a:pt x="1550672" y="7809"/>
                  <a:pt x="1696688" y="0"/>
                </a:cubicBezTo>
                <a:cubicBezTo>
                  <a:pt x="1842704" y="-7809"/>
                  <a:pt x="2123503" y="66456"/>
                  <a:pt x="2370714" y="0"/>
                </a:cubicBezTo>
                <a:cubicBezTo>
                  <a:pt x="2617925" y="-66456"/>
                  <a:pt x="2872143" y="17408"/>
                  <a:pt x="3044741" y="0"/>
                </a:cubicBezTo>
                <a:cubicBezTo>
                  <a:pt x="3217339" y="-17408"/>
                  <a:pt x="3410357" y="16491"/>
                  <a:pt x="3625798" y="0"/>
                </a:cubicBezTo>
                <a:cubicBezTo>
                  <a:pt x="3841239" y="-16491"/>
                  <a:pt x="3850124" y="52919"/>
                  <a:pt x="4067402" y="0"/>
                </a:cubicBezTo>
                <a:cubicBezTo>
                  <a:pt x="4284680" y="-52919"/>
                  <a:pt x="4528268" y="50112"/>
                  <a:pt x="4648459" y="0"/>
                </a:cubicBezTo>
                <a:cubicBezTo>
                  <a:pt x="4702890" y="127992"/>
                  <a:pt x="4640415" y="343469"/>
                  <a:pt x="4648459" y="480132"/>
                </a:cubicBezTo>
                <a:cubicBezTo>
                  <a:pt x="4656503" y="616795"/>
                  <a:pt x="4638201" y="715382"/>
                  <a:pt x="4648459" y="923330"/>
                </a:cubicBezTo>
                <a:cubicBezTo>
                  <a:pt x="4378848" y="987219"/>
                  <a:pt x="4305078" y="856872"/>
                  <a:pt x="4067402" y="923330"/>
                </a:cubicBezTo>
                <a:cubicBezTo>
                  <a:pt x="3829726" y="989788"/>
                  <a:pt x="3709267" y="897561"/>
                  <a:pt x="3393375" y="923330"/>
                </a:cubicBezTo>
                <a:cubicBezTo>
                  <a:pt x="3077483" y="949099"/>
                  <a:pt x="3135486" y="912883"/>
                  <a:pt x="2951771" y="923330"/>
                </a:cubicBezTo>
                <a:cubicBezTo>
                  <a:pt x="2768056" y="933777"/>
                  <a:pt x="2567042" y="897318"/>
                  <a:pt x="2417199" y="923330"/>
                </a:cubicBezTo>
                <a:cubicBezTo>
                  <a:pt x="2267356" y="949342"/>
                  <a:pt x="2107316" y="884363"/>
                  <a:pt x="1975595" y="923330"/>
                </a:cubicBezTo>
                <a:cubicBezTo>
                  <a:pt x="1843874" y="962297"/>
                  <a:pt x="1658892" y="875436"/>
                  <a:pt x="1348053" y="923330"/>
                </a:cubicBezTo>
                <a:cubicBezTo>
                  <a:pt x="1037214" y="971224"/>
                  <a:pt x="936630" y="916387"/>
                  <a:pt x="766996" y="923330"/>
                </a:cubicBezTo>
                <a:cubicBezTo>
                  <a:pt x="597362" y="930273"/>
                  <a:pt x="256704" y="884345"/>
                  <a:pt x="0" y="923330"/>
                </a:cubicBezTo>
                <a:cubicBezTo>
                  <a:pt x="-19046" y="734586"/>
                  <a:pt x="20161" y="655688"/>
                  <a:pt x="0" y="489365"/>
                </a:cubicBezTo>
                <a:cubicBezTo>
                  <a:pt x="-20161" y="323042"/>
                  <a:pt x="6515" y="208298"/>
                  <a:pt x="0" y="0"/>
                </a:cubicBezTo>
                <a:close/>
              </a:path>
            </a:pathLst>
          </a:custGeom>
          <a:solidFill>
            <a:srgbClr val="F8A602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048523008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>
            <a:spAutoFit/>
          </a:bodyPr>
          <a:lstStyle/>
          <a:p>
            <a:pPr algn="ctr"/>
            <a:r>
              <a:rPr lang="de-AT" dirty="0"/>
              <a:t>Die unbezahlte Arbeit entspricht mit </a:t>
            </a:r>
            <a:r>
              <a:rPr lang="de-AT" b="1" dirty="0"/>
              <a:t>22 Prozent </a:t>
            </a:r>
            <a:r>
              <a:rPr lang="de-AT" dirty="0"/>
              <a:t>fast einem Viertel der </a:t>
            </a:r>
            <a:r>
              <a:rPr lang="de-AT" b="1" dirty="0"/>
              <a:t>österreichischen Wirtschaftsleistung</a:t>
            </a:r>
            <a:r>
              <a:rPr lang="de-AT" dirty="0"/>
              <a:t>.</a:t>
            </a:r>
            <a:endParaRPr lang="de-AT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EB69089-B056-82B9-7973-77038A36D623}"/>
              </a:ext>
            </a:extLst>
          </p:cNvPr>
          <p:cNvSpPr txBox="1"/>
          <p:nvPr/>
        </p:nvSpPr>
        <p:spPr>
          <a:xfrm>
            <a:off x="6796300" y="2884251"/>
            <a:ext cx="53390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Frauen leisten rund </a:t>
            </a:r>
            <a:r>
              <a:rPr lang="de-DE" b="1" dirty="0"/>
              <a:t>64 % der unbezahlten Care-Arbeit</a:t>
            </a:r>
            <a:r>
              <a:rPr lang="de-DE" dirty="0"/>
              <a:t>.</a:t>
            </a:r>
          </a:p>
          <a:p>
            <a:r>
              <a:rPr lang="de-DE" dirty="0"/>
              <a:t>Das entspricht rund </a:t>
            </a:r>
            <a:r>
              <a:rPr lang="de-DE" b="1" dirty="0"/>
              <a:t>13 % der Wirtschaftsleistung.</a:t>
            </a:r>
          </a:p>
        </p:txBody>
      </p:sp>
      <p:pic>
        <p:nvPicPr>
          <p:cNvPr id="20" name="Grafik 19" descr="Gruppe von Frauen mit einfarbiger Füllung">
            <a:extLst>
              <a:ext uri="{FF2B5EF4-FFF2-40B4-BE49-F238E27FC236}">
                <a16:creationId xmlns:a16="http://schemas.microsoft.com/office/drawing/2014/main" id="{215B200C-A03B-BCDA-DB16-F1211259F9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8799" y="2590198"/>
            <a:ext cx="1157501" cy="1157501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A2579752-866B-D8C9-BD5C-E87BD828B998}"/>
              </a:ext>
            </a:extLst>
          </p:cNvPr>
          <p:cNvSpPr txBox="1"/>
          <p:nvPr/>
        </p:nvSpPr>
        <p:spPr>
          <a:xfrm>
            <a:off x="2959249" y="1710805"/>
            <a:ext cx="70993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i="1" dirty="0"/>
              <a:t>Großteil der unbezahlten Care-Arbeit wird von Frauen geleistet</a:t>
            </a:r>
          </a:p>
        </p:txBody>
      </p:sp>
      <p:pic>
        <p:nvPicPr>
          <p:cNvPr id="23" name="Grafik 22" descr="Ausrufezeichen Silhouette">
            <a:extLst>
              <a:ext uri="{FF2B5EF4-FFF2-40B4-BE49-F238E27FC236}">
                <a16:creationId xmlns:a16="http://schemas.microsoft.com/office/drawing/2014/main" id="{D0515017-FB77-A59D-2012-3DBFD6669A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4163" y="1453659"/>
            <a:ext cx="914400" cy="914400"/>
          </a:xfrm>
          <a:prstGeom prst="rect">
            <a:avLst/>
          </a:prstGeom>
        </p:spPr>
      </p:pic>
      <p:pic>
        <p:nvPicPr>
          <p:cNvPr id="24" name="Grafik 23" descr="Ausrufezeichen Silhouette">
            <a:extLst>
              <a:ext uri="{FF2B5EF4-FFF2-40B4-BE49-F238E27FC236}">
                <a16:creationId xmlns:a16="http://schemas.microsoft.com/office/drawing/2014/main" id="{9235E5A3-2786-DC1C-ED7E-08C5C083E8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10634" y="1511955"/>
            <a:ext cx="914400" cy="9144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F4761A81-EEEF-B1B6-6E35-91EC3CD191A3}"/>
              </a:ext>
            </a:extLst>
          </p:cNvPr>
          <p:cNvSpPr txBox="1"/>
          <p:nvPr/>
        </p:nvSpPr>
        <p:spPr>
          <a:xfrm>
            <a:off x="198808" y="6378626"/>
            <a:ext cx="19383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Quelle: Momentum Institut, 2024</a:t>
            </a: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3A635DCE-15E6-6FFA-9286-8C30F861CD4F}"/>
              </a:ext>
            </a:extLst>
          </p:cNvPr>
          <p:cNvGrpSpPr/>
          <p:nvPr/>
        </p:nvGrpSpPr>
        <p:grpSpPr>
          <a:xfrm>
            <a:off x="8158551" y="3824893"/>
            <a:ext cx="3165623" cy="2335955"/>
            <a:chOff x="8733550" y="3338112"/>
            <a:chExt cx="3318023" cy="2336980"/>
          </a:xfrm>
        </p:grpSpPr>
        <p:sp>
          <p:nvSpPr>
            <p:cNvPr id="28" name="Ellipse 24">
              <a:extLst>
                <a:ext uri="{FF2B5EF4-FFF2-40B4-BE49-F238E27FC236}">
                  <a16:creationId xmlns:a16="http://schemas.microsoft.com/office/drawing/2014/main" id="{E6ACA860-EE06-649F-C2EB-350C370F6695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9" name="Ellipse 20">
              <a:extLst>
                <a:ext uri="{FF2B5EF4-FFF2-40B4-BE49-F238E27FC236}">
                  <a16:creationId xmlns:a16="http://schemas.microsoft.com/office/drawing/2014/main" id="{6536673B-86D3-7055-5289-2ED078C30010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C6ECE876-A6B6-8807-C6D1-4ACCDCB42A8D}"/>
                </a:ext>
              </a:extLst>
            </p:cNvPr>
            <p:cNvSpPr txBox="1"/>
            <p:nvPr/>
          </p:nvSpPr>
          <p:spPr>
            <a:xfrm>
              <a:off x="9115825" y="3750987"/>
              <a:ext cx="2705870" cy="17550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b="1" dirty="0">
                  <a:solidFill>
                    <a:srgbClr val="000000"/>
                  </a:solidFill>
                  <a:latin typeface="-webkit-standard"/>
                </a:rPr>
                <a:t>Frauen</a:t>
              </a:r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 arbeiten daher öfters in </a:t>
              </a:r>
              <a:r>
                <a:rPr lang="de-AT" b="1" dirty="0">
                  <a:solidFill>
                    <a:srgbClr val="000000"/>
                  </a:solidFill>
                  <a:latin typeface="-webkit-standard"/>
                </a:rPr>
                <a:t>Teilzeit</a:t>
              </a:r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 als Männer, um alle Aufgaben erledigen zu können und </a:t>
              </a:r>
              <a:r>
                <a:rPr lang="de-AT" b="1" dirty="0">
                  <a:solidFill>
                    <a:srgbClr val="000000"/>
                  </a:solidFill>
                  <a:latin typeface="-webkit-standard"/>
                </a:rPr>
                <a:t>verdienen</a:t>
              </a:r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 </a:t>
              </a:r>
              <a:r>
                <a:rPr lang="de-AT" b="1" dirty="0">
                  <a:solidFill>
                    <a:srgbClr val="000000"/>
                  </a:solidFill>
                  <a:latin typeface="-webkit-standard"/>
                </a:rPr>
                <a:t>weniger</a:t>
              </a:r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!</a:t>
              </a:r>
              <a:endParaRPr lang="de-DE" dirty="0"/>
            </a:p>
          </p:txBody>
        </p:sp>
      </p:grpSp>
      <p:pic>
        <p:nvPicPr>
          <p:cNvPr id="34" name="Grafik 33" descr="Trauriges Gesicht mit einfarbiger Füllung mit einfarbiger Füllung">
            <a:extLst>
              <a:ext uri="{FF2B5EF4-FFF2-40B4-BE49-F238E27FC236}">
                <a16:creationId xmlns:a16="http://schemas.microsoft.com/office/drawing/2014/main" id="{8E9267DC-799A-3322-7809-515FB0F8F8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866972" y="527301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48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CD19D-6D8D-3927-CDE9-2342862DD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392FCE10-4D1F-EDC8-6806-283720D1E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18524" y="936527"/>
            <a:ext cx="914400" cy="914400"/>
          </a:xfrm>
          <a:prstGeom prst="rect">
            <a:avLst/>
          </a:prstGeom>
        </p:spPr>
      </p:pic>
      <p:pic>
        <p:nvPicPr>
          <p:cNvPr id="12" name="Grafik 11" descr="Hilfe Silhouette">
            <a:extLst>
              <a:ext uri="{FF2B5EF4-FFF2-40B4-BE49-F238E27FC236}">
                <a16:creationId xmlns:a16="http://schemas.microsoft.com/office/drawing/2014/main" id="{B1C90EC3-1DDA-0D39-0735-1CF10EA7F0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39816" y="1021151"/>
            <a:ext cx="914400" cy="9144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F26C77-6817-9621-870C-A0C8FCD34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17</a:t>
            </a:fld>
            <a:endParaRPr lang="de-AT"/>
          </a:p>
        </p:txBody>
      </p:sp>
      <p:pic>
        <p:nvPicPr>
          <p:cNvPr id="11" name="Grafik 10" descr="Fragezeichen Silhouette">
            <a:extLst>
              <a:ext uri="{FF2B5EF4-FFF2-40B4-BE49-F238E27FC236}">
                <a16:creationId xmlns:a16="http://schemas.microsoft.com/office/drawing/2014/main" id="{9EBEF379-469D-EAB1-1734-3B7D1BA7B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5430" y="4937760"/>
            <a:ext cx="914400" cy="914400"/>
          </a:xfrm>
          <a:prstGeom prst="rect">
            <a:avLst/>
          </a:prstGeom>
        </p:spPr>
      </p:pic>
      <p:pic>
        <p:nvPicPr>
          <p:cNvPr id="13" name="Grafik 12" descr="Fragezeichen mit einfarbiger Füllung">
            <a:extLst>
              <a:ext uri="{FF2B5EF4-FFF2-40B4-BE49-F238E27FC236}">
                <a16:creationId xmlns:a16="http://schemas.microsoft.com/office/drawing/2014/main" id="{FAE0084F-6E98-4B0C-3E74-E378308A11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5" name="Grafik 14" descr="Marke Fragezeichen mit einfarbiger Füllung">
            <a:extLst>
              <a:ext uri="{FF2B5EF4-FFF2-40B4-BE49-F238E27FC236}">
                <a16:creationId xmlns:a16="http://schemas.microsoft.com/office/drawing/2014/main" id="{791C1909-B0F4-646B-47BF-A71A12679D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57500" y="4721617"/>
            <a:ext cx="914400" cy="914400"/>
          </a:xfrm>
          <a:prstGeom prst="rect">
            <a:avLst/>
          </a:prstGeom>
        </p:spPr>
      </p:pic>
      <p:pic>
        <p:nvPicPr>
          <p:cNvPr id="17" name="Grafik 16" descr="Marke Fragezeichen Silhouette">
            <a:extLst>
              <a:ext uri="{FF2B5EF4-FFF2-40B4-BE49-F238E27FC236}">
                <a16:creationId xmlns:a16="http://schemas.microsoft.com/office/drawing/2014/main" id="{FC44BAE8-2A4F-DBD6-549C-D3B5FEFA1D8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10600" y="848977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E8710505-58AB-0D4F-5135-E96669B58F9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962442" y="4927600"/>
            <a:ext cx="914400" cy="914400"/>
          </a:xfrm>
          <a:prstGeom prst="rect">
            <a:avLst/>
          </a:prstGeom>
        </p:spPr>
      </p:pic>
      <p:pic>
        <p:nvPicPr>
          <p:cNvPr id="21" name="Grafik 20" descr="Fragezeichen mit einfarbiger Füllung">
            <a:extLst>
              <a:ext uri="{FF2B5EF4-FFF2-40B4-BE49-F238E27FC236}">
                <a16:creationId xmlns:a16="http://schemas.microsoft.com/office/drawing/2014/main" id="{B5371FE8-2E32-38E7-45CD-DA97CF9C8AF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965129" y="4793740"/>
            <a:ext cx="914400" cy="914400"/>
          </a:xfrm>
          <a:prstGeom prst="rect">
            <a:avLst/>
          </a:prstGeom>
        </p:spPr>
      </p:pic>
      <p:pic>
        <p:nvPicPr>
          <p:cNvPr id="23" name="Grafik 22" descr="Hilfe Silhouette">
            <a:extLst>
              <a:ext uri="{FF2B5EF4-FFF2-40B4-BE49-F238E27FC236}">
                <a16:creationId xmlns:a16="http://schemas.microsoft.com/office/drawing/2014/main" id="{87E25981-6F68-C64E-EB87-295C225888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4" name="Grafik 23" descr="Fragezeichen Silhouette">
            <a:extLst>
              <a:ext uri="{FF2B5EF4-FFF2-40B4-BE49-F238E27FC236}">
                <a16:creationId xmlns:a16="http://schemas.microsoft.com/office/drawing/2014/main" id="{C90BD77F-F724-43EA-C24F-8FECABFA8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85567" y="3195834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mit einfarbiger Füllung">
            <a:extLst>
              <a:ext uri="{FF2B5EF4-FFF2-40B4-BE49-F238E27FC236}">
                <a16:creationId xmlns:a16="http://schemas.microsoft.com/office/drawing/2014/main" id="{A761809A-EDBF-4721-9B0C-0A9E602FA6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9739" y="944228"/>
            <a:ext cx="914400" cy="914400"/>
          </a:xfrm>
          <a:prstGeom prst="rect">
            <a:avLst/>
          </a:prstGeom>
        </p:spPr>
      </p:pic>
      <p:pic>
        <p:nvPicPr>
          <p:cNvPr id="26" name="Grafik 25" descr="Marke Fragezeichen mit einfarbiger Füllung">
            <a:extLst>
              <a:ext uri="{FF2B5EF4-FFF2-40B4-BE49-F238E27FC236}">
                <a16:creationId xmlns:a16="http://schemas.microsoft.com/office/drawing/2014/main" id="{3B05B918-C6C0-9DDF-1135-ECCF57BBA0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36155" y="837818"/>
            <a:ext cx="914400" cy="914400"/>
          </a:xfrm>
          <a:prstGeom prst="rect">
            <a:avLst/>
          </a:prstGeom>
        </p:spPr>
      </p:pic>
      <p:pic>
        <p:nvPicPr>
          <p:cNvPr id="27" name="Grafik 26" descr="Marke Fragezeichen Silhouette">
            <a:extLst>
              <a:ext uri="{FF2B5EF4-FFF2-40B4-BE49-F238E27FC236}">
                <a16:creationId xmlns:a16="http://schemas.microsoft.com/office/drawing/2014/main" id="{4825831F-5452-A239-F4F9-185898B38EF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392762" y="3794267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B90B3359-45CD-BD9A-4EF6-B8D796DB9C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6854" y="3146510"/>
            <a:ext cx="914400" cy="914400"/>
          </a:xfrm>
          <a:prstGeom prst="rect">
            <a:avLst/>
          </a:prstGeom>
        </p:spPr>
      </p:pic>
      <p:pic>
        <p:nvPicPr>
          <p:cNvPr id="29" name="Grafik 28" descr="Fragezeichen mit einfarbiger Füllung">
            <a:extLst>
              <a:ext uri="{FF2B5EF4-FFF2-40B4-BE49-F238E27FC236}">
                <a16:creationId xmlns:a16="http://schemas.microsoft.com/office/drawing/2014/main" id="{0BA80F66-B448-2036-5768-495C33DF7F2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548323" y="3367191"/>
            <a:ext cx="914400" cy="914400"/>
          </a:xfrm>
          <a:prstGeom prst="rect">
            <a:avLst/>
          </a:prstGeom>
        </p:spPr>
      </p:pic>
      <p:pic>
        <p:nvPicPr>
          <p:cNvPr id="30" name="Grafik 29" descr="Hilfe Silhouette">
            <a:extLst>
              <a:ext uri="{FF2B5EF4-FFF2-40B4-BE49-F238E27FC236}">
                <a16:creationId xmlns:a16="http://schemas.microsoft.com/office/drawing/2014/main" id="{00918D61-3B0B-D8D0-3723-330FD835B9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0DC24FB2-4193-40A4-26FD-C6667EFC07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32" name="Grafik 31" descr="Hilfe Silhouette">
            <a:extLst>
              <a:ext uri="{FF2B5EF4-FFF2-40B4-BE49-F238E27FC236}">
                <a16:creationId xmlns:a16="http://schemas.microsoft.com/office/drawing/2014/main" id="{AA48ADF9-3A59-8BE3-C415-9349BEBBB9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mit einfarbiger Füllung">
            <a:extLst>
              <a:ext uri="{FF2B5EF4-FFF2-40B4-BE49-F238E27FC236}">
                <a16:creationId xmlns:a16="http://schemas.microsoft.com/office/drawing/2014/main" id="{2AC61291-F851-DE22-DC29-37E472D7A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232" y="915162"/>
            <a:ext cx="914400" cy="914400"/>
          </a:xfrm>
          <a:prstGeom prst="rect">
            <a:avLst/>
          </a:prstGeom>
        </p:spPr>
      </p:pic>
      <p:pic>
        <p:nvPicPr>
          <p:cNvPr id="34" name="Grafik 33" descr="Hilfe Silhouette">
            <a:extLst>
              <a:ext uri="{FF2B5EF4-FFF2-40B4-BE49-F238E27FC236}">
                <a16:creationId xmlns:a16="http://schemas.microsoft.com/office/drawing/2014/main" id="{59B81CD5-F03F-BCA7-0E8E-CB5D79B30E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93252" y="5095730"/>
            <a:ext cx="914400" cy="914400"/>
          </a:xfrm>
          <a:prstGeom prst="rect">
            <a:avLst/>
          </a:prstGeom>
        </p:spPr>
      </p:pic>
      <p:pic>
        <p:nvPicPr>
          <p:cNvPr id="35" name="Grafik 34" descr="Fragezeichen mit einfarbiger Füllung">
            <a:extLst>
              <a:ext uri="{FF2B5EF4-FFF2-40B4-BE49-F238E27FC236}">
                <a16:creationId xmlns:a16="http://schemas.microsoft.com/office/drawing/2014/main" id="{75E32F93-DB92-E085-AA78-4F0CCCA3F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E67E5A56-ACD6-1CEA-366D-1045918510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26316" y="3156085"/>
            <a:ext cx="914400" cy="914400"/>
          </a:xfrm>
          <a:prstGeom prst="rect">
            <a:avLst/>
          </a:prstGeom>
        </p:spPr>
      </p:pic>
      <p:pic>
        <p:nvPicPr>
          <p:cNvPr id="37" name="Grafik 36" descr="Hilfe mit einfarbiger Füllung">
            <a:extLst>
              <a:ext uri="{FF2B5EF4-FFF2-40B4-BE49-F238E27FC236}">
                <a16:creationId xmlns:a16="http://schemas.microsoft.com/office/drawing/2014/main" id="{D8251073-3903-1EBE-9A0E-8E68D01DF6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3721" y="3116788"/>
            <a:ext cx="914400" cy="914400"/>
          </a:xfrm>
          <a:prstGeom prst="rect">
            <a:avLst/>
          </a:prstGeom>
        </p:spPr>
      </p:pic>
      <p:pic>
        <p:nvPicPr>
          <p:cNvPr id="38" name="Grafik 37" descr="Fragezeichen Silhouette">
            <a:extLst>
              <a:ext uri="{FF2B5EF4-FFF2-40B4-BE49-F238E27FC236}">
                <a16:creationId xmlns:a16="http://schemas.microsoft.com/office/drawing/2014/main" id="{4B77149E-7803-5DFA-4E69-5D6662BF07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21665" y="3097144"/>
            <a:ext cx="914400" cy="914400"/>
          </a:xfrm>
          <a:prstGeom prst="rect">
            <a:avLst/>
          </a:prstGeom>
        </p:spPr>
      </p:pic>
      <p:pic>
        <p:nvPicPr>
          <p:cNvPr id="39" name="Grafik 38" descr="Hilfe mit einfarbiger Füllung">
            <a:extLst>
              <a:ext uri="{FF2B5EF4-FFF2-40B4-BE49-F238E27FC236}">
                <a16:creationId xmlns:a16="http://schemas.microsoft.com/office/drawing/2014/main" id="{296E54E2-BB1D-12F0-5041-3DFE849442D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40" name="Grafik 39" descr="Hilfe mit einfarbiger Füllung">
            <a:extLst>
              <a:ext uri="{FF2B5EF4-FFF2-40B4-BE49-F238E27FC236}">
                <a16:creationId xmlns:a16="http://schemas.microsoft.com/office/drawing/2014/main" id="{D5D23041-C76E-BC67-7324-5C6356C1A5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338606" y="4189904"/>
            <a:ext cx="914400" cy="914400"/>
          </a:xfrm>
          <a:prstGeom prst="rect">
            <a:avLst/>
          </a:prstGeom>
        </p:spPr>
      </p:pic>
      <p:pic>
        <p:nvPicPr>
          <p:cNvPr id="41" name="Grafik 40" descr="Fragezeichen Silhouette">
            <a:extLst>
              <a:ext uri="{FF2B5EF4-FFF2-40B4-BE49-F238E27FC236}">
                <a16:creationId xmlns:a16="http://schemas.microsoft.com/office/drawing/2014/main" id="{453F05EE-A9F8-86C7-4192-1503E70C46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00319" y="4202638"/>
            <a:ext cx="914400" cy="914400"/>
          </a:xfrm>
          <a:prstGeom prst="rect">
            <a:avLst/>
          </a:prstGeom>
        </p:spPr>
      </p:pic>
      <p:pic>
        <p:nvPicPr>
          <p:cNvPr id="42" name="Grafik 41" descr="Hilfe Silhouette">
            <a:extLst>
              <a:ext uri="{FF2B5EF4-FFF2-40B4-BE49-F238E27FC236}">
                <a16:creationId xmlns:a16="http://schemas.microsoft.com/office/drawing/2014/main" id="{2C00AC55-D692-3920-386A-8A1172580E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5" name="Grafik 4" descr="Fragezeichen Silhouette">
            <a:extLst>
              <a:ext uri="{FF2B5EF4-FFF2-40B4-BE49-F238E27FC236}">
                <a16:creationId xmlns:a16="http://schemas.microsoft.com/office/drawing/2014/main" id="{10035E28-2F1C-5A7F-5E70-76DCDB04CB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" name="Grafik 2" descr="Hilfe mit einfarbiger Füllung">
            <a:extLst>
              <a:ext uri="{FF2B5EF4-FFF2-40B4-BE49-F238E27FC236}">
                <a16:creationId xmlns:a16="http://schemas.microsoft.com/office/drawing/2014/main" id="{B03B8AE0-FFE4-BBB5-17E8-8FD34C18D88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C2BC5760-8E7D-DF8B-4CF0-2A965EF90CF0}"/>
              </a:ext>
            </a:extLst>
          </p:cNvPr>
          <p:cNvSpPr/>
          <p:nvPr/>
        </p:nvSpPr>
        <p:spPr>
          <a:xfrm>
            <a:off x="5032138" y="4226071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E953A25-20E7-2839-938E-3F0A155F66D1}"/>
              </a:ext>
            </a:extLst>
          </p:cNvPr>
          <p:cNvSpPr/>
          <p:nvPr/>
        </p:nvSpPr>
        <p:spPr>
          <a:xfrm>
            <a:off x="1611451" y="1685334"/>
            <a:ext cx="8445655" cy="2454130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>
                <a:solidFill>
                  <a:schemeClr val="tx1"/>
                </a:solidFill>
              </a:rPr>
              <a:t>Stellt euch vor, alle die Care-Arbeit leisten, streiken eine Woche lang.</a:t>
            </a:r>
            <a:br>
              <a:rPr lang="de-DE" sz="3200" b="1" dirty="0">
                <a:solidFill>
                  <a:schemeClr val="tx1"/>
                </a:solidFill>
              </a:rPr>
            </a:br>
            <a:r>
              <a:rPr lang="de-DE" sz="3200" b="1" dirty="0">
                <a:solidFill>
                  <a:schemeClr val="tx1"/>
                </a:solidFill>
              </a:rPr>
              <a:t>Was würde passieren? </a:t>
            </a:r>
            <a:endParaRPr lang="de-AT" sz="3200" b="1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BBFEFF3-214E-7509-6E7E-713293488DA3}"/>
              </a:ext>
            </a:extLst>
          </p:cNvPr>
          <p:cNvSpPr/>
          <p:nvPr/>
        </p:nvSpPr>
        <p:spPr>
          <a:xfrm>
            <a:off x="2419283" y="4479015"/>
            <a:ext cx="6927775" cy="1164224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Aufgabe:</a:t>
            </a:r>
          </a:p>
          <a:p>
            <a:pPr algn="ctr"/>
            <a:endParaRPr lang="de-AT" sz="1200" dirty="0">
              <a:solidFill>
                <a:schemeClr val="tx1"/>
              </a:solidFill>
            </a:endParaRPr>
          </a:p>
          <a:p>
            <a:pPr algn="ctr"/>
            <a:r>
              <a:rPr lang="de-AT" sz="2400" dirty="0">
                <a:solidFill>
                  <a:schemeClr val="tx1"/>
                </a:solidFill>
              </a:rPr>
              <a:t>Diskutiere deine Ideen mit </a:t>
            </a:r>
            <a:r>
              <a:rPr lang="de-AT" sz="2400" dirty="0" err="1">
                <a:solidFill>
                  <a:schemeClr val="tx1"/>
                </a:solidFill>
              </a:rPr>
              <a:t>deiner:r</a:t>
            </a:r>
            <a:r>
              <a:rPr lang="de-AT" sz="2400" dirty="0">
                <a:solidFill>
                  <a:schemeClr val="tx1"/>
                </a:solidFill>
              </a:rPr>
              <a:t> </a:t>
            </a:r>
            <a:r>
              <a:rPr lang="de-AT" sz="2400" dirty="0" err="1">
                <a:solidFill>
                  <a:schemeClr val="tx1"/>
                </a:solidFill>
              </a:rPr>
              <a:t>Sitznachbar:in</a:t>
            </a:r>
            <a:r>
              <a:rPr lang="de-AT" sz="2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0" name="Grafik 9" descr="Marke Fragezeichen Silhouette">
            <a:extLst>
              <a:ext uri="{FF2B5EF4-FFF2-40B4-BE49-F238E27FC236}">
                <a16:creationId xmlns:a16="http://schemas.microsoft.com/office/drawing/2014/main" id="{12C79AD6-AF59-4EB7-3DC0-6611150C10F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66349" y="848977"/>
            <a:ext cx="914400" cy="914400"/>
          </a:xfrm>
          <a:prstGeom prst="rect">
            <a:avLst/>
          </a:prstGeom>
        </p:spPr>
      </p:pic>
      <p:pic>
        <p:nvPicPr>
          <p:cNvPr id="16" name="Grafik 15" descr="Fragezeichen Silhouette">
            <a:extLst>
              <a:ext uri="{FF2B5EF4-FFF2-40B4-BE49-F238E27FC236}">
                <a16:creationId xmlns:a16="http://schemas.microsoft.com/office/drawing/2014/main" id="{B6B977A7-3609-C276-8343-1321E090BA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05847" y="859696"/>
            <a:ext cx="914400" cy="9144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8E707815-88A8-681F-464F-8BA2A86A074D}"/>
              </a:ext>
            </a:extLst>
          </p:cNvPr>
          <p:cNvSpPr/>
          <p:nvPr/>
        </p:nvSpPr>
        <p:spPr>
          <a:xfrm>
            <a:off x="4843" y="1570082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47385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lip Chart Pad Stock Illustrations – 174 Flip Chart Pad ...">
            <a:extLst>
              <a:ext uri="{FF2B5EF4-FFF2-40B4-BE49-F238E27FC236}">
                <a16:creationId xmlns:a16="http://schemas.microsoft.com/office/drawing/2014/main" id="{DA9C768B-3235-17DE-E93E-1024CF846C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2210" y="2411745"/>
            <a:ext cx="2825090" cy="3914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lip Chart Pad Stock Illustrations – 174 Flip Chart Pad ...">
            <a:extLst>
              <a:ext uri="{FF2B5EF4-FFF2-40B4-BE49-F238E27FC236}">
                <a16:creationId xmlns:a16="http://schemas.microsoft.com/office/drawing/2014/main" id="{E276C341-A284-91B9-1311-EF178F73A5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4026" y="2411745"/>
            <a:ext cx="2847073" cy="394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A3DB271-FCF8-5CA1-6B66-B5E7696EF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Wertschätzungsposter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B2A95B-B871-B526-B8C6-6CBAA9AED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18</a:t>
            </a:fld>
            <a:endParaRPr lang="de-AT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FEE9C94-1480-B0D5-3822-938956650A95}"/>
              </a:ext>
            </a:extLst>
          </p:cNvPr>
          <p:cNvSpPr txBox="1"/>
          <p:nvPr/>
        </p:nvSpPr>
        <p:spPr>
          <a:xfrm rot="21278837">
            <a:off x="1702795" y="2754619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cap="small" dirty="0"/>
              <a:t>Ehrenamt</a:t>
            </a:r>
            <a:r>
              <a:rPr lang="de-AT" dirty="0"/>
              <a:t> 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6699EE0-B509-C4E3-34DB-3FC9949BAF9F}"/>
              </a:ext>
            </a:extLst>
          </p:cNvPr>
          <p:cNvSpPr txBox="1"/>
          <p:nvPr/>
        </p:nvSpPr>
        <p:spPr>
          <a:xfrm rot="161041">
            <a:off x="9368235" y="2792719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cap="small" dirty="0"/>
              <a:t>Care-Arbeit</a:t>
            </a:r>
            <a:r>
              <a:rPr lang="de-AT" dirty="0"/>
              <a:t> </a:t>
            </a:r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5EA87BE-2DCD-91CD-53E1-463E3EB5D9BD}"/>
              </a:ext>
            </a:extLst>
          </p:cNvPr>
          <p:cNvSpPr/>
          <p:nvPr/>
        </p:nvSpPr>
        <p:spPr>
          <a:xfrm>
            <a:off x="838200" y="1559813"/>
            <a:ext cx="10617200" cy="822911"/>
          </a:xfrm>
          <a:custGeom>
            <a:avLst/>
            <a:gdLst>
              <a:gd name="connsiteX0" fmla="*/ 0 w 10617200"/>
              <a:gd name="connsiteY0" fmla="*/ 0 h 822911"/>
              <a:gd name="connsiteX1" fmla="*/ 451231 w 10617200"/>
              <a:gd name="connsiteY1" fmla="*/ 0 h 822911"/>
              <a:gd name="connsiteX2" fmla="*/ 1327150 w 10617200"/>
              <a:gd name="connsiteY2" fmla="*/ 0 h 822911"/>
              <a:gd name="connsiteX3" fmla="*/ 1778381 w 10617200"/>
              <a:gd name="connsiteY3" fmla="*/ 0 h 822911"/>
              <a:gd name="connsiteX4" fmla="*/ 2123440 w 10617200"/>
              <a:gd name="connsiteY4" fmla="*/ 0 h 822911"/>
              <a:gd name="connsiteX5" fmla="*/ 2999359 w 10617200"/>
              <a:gd name="connsiteY5" fmla="*/ 0 h 822911"/>
              <a:gd name="connsiteX6" fmla="*/ 3556762 w 10617200"/>
              <a:gd name="connsiteY6" fmla="*/ 0 h 822911"/>
              <a:gd name="connsiteX7" fmla="*/ 3901821 w 10617200"/>
              <a:gd name="connsiteY7" fmla="*/ 0 h 822911"/>
              <a:gd name="connsiteX8" fmla="*/ 4459224 w 10617200"/>
              <a:gd name="connsiteY8" fmla="*/ 0 h 822911"/>
              <a:gd name="connsiteX9" fmla="*/ 5016627 w 10617200"/>
              <a:gd name="connsiteY9" fmla="*/ 0 h 822911"/>
              <a:gd name="connsiteX10" fmla="*/ 5361686 w 10617200"/>
              <a:gd name="connsiteY10" fmla="*/ 0 h 822911"/>
              <a:gd name="connsiteX11" fmla="*/ 6131433 w 10617200"/>
              <a:gd name="connsiteY11" fmla="*/ 0 h 822911"/>
              <a:gd name="connsiteX12" fmla="*/ 6582664 w 10617200"/>
              <a:gd name="connsiteY12" fmla="*/ 0 h 822911"/>
              <a:gd name="connsiteX13" fmla="*/ 7140067 w 10617200"/>
              <a:gd name="connsiteY13" fmla="*/ 0 h 822911"/>
              <a:gd name="connsiteX14" fmla="*/ 7909814 w 10617200"/>
              <a:gd name="connsiteY14" fmla="*/ 0 h 822911"/>
              <a:gd name="connsiteX15" fmla="*/ 8361045 w 10617200"/>
              <a:gd name="connsiteY15" fmla="*/ 0 h 822911"/>
              <a:gd name="connsiteX16" fmla="*/ 8812276 w 10617200"/>
              <a:gd name="connsiteY16" fmla="*/ 0 h 822911"/>
              <a:gd name="connsiteX17" fmla="*/ 9263507 w 10617200"/>
              <a:gd name="connsiteY17" fmla="*/ 0 h 822911"/>
              <a:gd name="connsiteX18" fmla="*/ 9927082 w 10617200"/>
              <a:gd name="connsiteY18" fmla="*/ 0 h 822911"/>
              <a:gd name="connsiteX19" fmla="*/ 10617200 w 10617200"/>
              <a:gd name="connsiteY19" fmla="*/ 0 h 822911"/>
              <a:gd name="connsiteX20" fmla="*/ 10617200 w 10617200"/>
              <a:gd name="connsiteY20" fmla="*/ 386768 h 822911"/>
              <a:gd name="connsiteX21" fmla="*/ 10617200 w 10617200"/>
              <a:gd name="connsiteY21" fmla="*/ 822911 h 822911"/>
              <a:gd name="connsiteX22" fmla="*/ 10165969 w 10617200"/>
              <a:gd name="connsiteY22" fmla="*/ 822911 h 822911"/>
              <a:gd name="connsiteX23" fmla="*/ 9714738 w 10617200"/>
              <a:gd name="connsiteY23" fmla="*/ 822911 h 822911"/>
              <a:gd name="connsiteX24" fmla="*/ 8944991 w 10617200"/>
              <a:gd name="connsiteY24" fmla="*/ 822911 h 822911"/>
              <a:gd name="connsiteX25" fmla="*/ 8493760 w 10617200"/>
              <a:gd name="connsiteY25" fmla="*/ 822911 h 822911"/>
              <a:gd name="connsiteX26" fmla="*/ 8042529 w 10617200"/>
              <a:gd name="connsiteY26" fmla="*/ 822911 h 822911"/>
              <a:gd name="connsiteX27" fmla="*/ 7591298 w 10617200"/>
              <a:gd name="connsiteY27" fmla="*/ 822911 h 822911"/>
              <a:gd name="connsiteX28" fmla="*/ 7246239 w 10617200"/>
              <a:gd name="connsiteY28" fmla="*/ 822911 h 822911"/>
              <a:gd name="connsiteX29" fmla="*/ 6795008 w 10617200"/>
              <a:gd name="connsiteY29" fmla="*/ 822911 h 822911"/>
              <a:gd name="connsiteX30" fmla="*/ 6131433 w 10617200"/>
              <a:gd name="connsiteY30" fmla="*/ 822911 h 822911"/>
              <a:gd name="connsiteX31" fmla="*/ 5786374 w 10617200"/>
              <a:gd name="connsiteY31" fmla="*/ 822911 h 822911"/>
              <a:gd name="connsiteX32" fmla="*/ 5122799 w 10617200"/>
              <a:gd name="connsiteY32" fmla="*/ 822911 h 822911"/>
              <a:gd name="connsiteX33" fmla="*/ 4777740 w 10617200"/>
              <a:gd name="connsiteY33" fmla="*/ 822911 h 822911"/>
              <a:gd name="connsiteX34" fmla="*/ 4007993 w 10617200"/>
              <a:gd name="connsiteY34" fmla="*/ 822911 h 822911"/>
              <a:gd name="connsiteX35" fmla="*/ 3450590 w 10617200"/>
              <a:gd name="connsiteY35" fmla="*/ 822911 h 822911"/>
              <a:gd name="connsiteX36" fmla="*/ 2680843 w 10617200"/>
              <a:gd name="connsiteY36" fmla="*/ 822911 h 822911"/>
              <a:gd name="connsiteX37" fmla="*/ 1804924 w 10617200"/>
              <a:gd name="connsiteY37" fmla="*/ 822911 h 822911"/>
              <a:gd name="connsiteX38" fmla="*/ 1141349 w 10617200"/>
              <a:gd name="connsiteY38" fmla="*/ 822911 h 822911"/>
              <a:gd name="connsiteX39" fmla="*/ 690118 w 10617200"/>
              <a:gd name="connsiteY39" fmla="*/ 822911 h 822911"/>
              <a:gd name="connsiteX40" fmla="*/ 0 w 10617200"/>
              <a:gd name="connsiteY40" fmla="*/ 822911 h 822911"/>
              <a:gd name="connsiteX41" fmla="*/ 0 w 10617200"/>
              <a:gd name="connsiteY41" fmla="*/ 411456 h 822911"/>
              <a:gd name="connsiteX42" fmla="*/ 0 w 10617200"/>
              <a:gd name="connsiteY42" fmla="*/ 0 h 82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617200" h="822911" fill="none" extrusionOk="0">
                <a:moveTo>
                  <a:pt x="0" y="0"/>
                </a:moveTo>
                <a:cubicBezTo>
                  <a:pt x="166257" y="22318"/>
                  <a:pt x="237301" y="-6723"/>
                  <a:pt x="451231" y="0"/>
                </a:cubicBezTo>
                <a:cubicBezTo>
                  <a:pt x="665161" y="6723"/>
                  <a:pt x="977922" y="-30067"/>
                  <a:pt x="1327150" y="0"/>
                </a:cubicBezTo>
                <a:cubicBezTo>
                  <a:pt x="1676378" y="30067"/>
                  <a:pt x="1616010" y="9687"/>
                  <a:pt x="1778381" y="0"/>
                </a:cubicBezTo>
                <a:cubicBezTo>
                  <a:pt x="1940752" y="-9687"/>
                  <a:pt x="1970989" y="3290"/>
                  <a:pt x="2123440" y="0"/>
                </a:cubicBezTo>
                <a:cubicBezTo>
                  <a:pt x="2275891" y="-3290"/>
                  <a:pt x="2759365" y="1730"/>
                  <a:pt x="2999359" y="0"/>
                </a:cubicBezTo>
                <a:cubicBezTo>
                  <a:pt x="3239353" y="-1730"/>
                  <a:pt x="3444252" y="-26777"/>
                  <a:pt x="3556762" y="0"/>
                </a:cubicBezTo>
                <a:cubicBezTo>
                  <a:pt x="3669272" y="26777"/>
                  <a:pt x="3771293" y="5776"/>
                  <a:pt x="3901821" y="0"/>
                </a:cubicBezTo>
                <a:cubicBezTo>
                  <a:pt x="4032349" y="-5776"/>
                  <a:pt x="4241304" y="156"/>
                  <a:pt x="4459224" y="0"/>
                </a:cubicBezTo>
                <a:cubicBezTo>
                  <a:pt x="4677144" y="-156"/>
                  <a:pt x="4773978" y="8289"/>
                  <a:pt x="5016627" y="0"/>
                </a:cubicBezTo>
                <a:cubicBezTo>
                  <a:pt x="5259276" y="-8289"/>
                  <a:pt x="5270657" y="-1255"/>
                  <a:pt x="5361686" y="0"/>
                </a:cubicBezTo>
                <a:cubicBezTo>
                  <a:pt x="5452715" y="1255"/>
                  <a:pt x="5869133" y="-6305"/>
                  <a:pt x="6131433" y="0"/>
                </a:cubicBezTo>
                <a:cubicBezTo>
                  <a:pt x="6393733" y="6305"/>
                  <a:pt x="6481978" y="4019"/>
                  <a:pt x="6582664" y="0"/>
                </a:cubicBezTo>
                <a:cubicBezTo>
                  <a:pt x="6683350" y="-4019"/>
                  <a:pt x="7026812" y="18690"/>
                  <a:pt x="7140067" y="0"/>
                </a:cubicBezTo>
                <a:cubicBezTo>
                  <a:pt x="7253322" y="-18690"/>
                  <a:pt x="7658344" y="-22708"/>
                  <a:pt x="7909814" y="0"/>
                </a:cubicBezTo>
                <a:cubicBezTo>
                  <a:pt x="8161284" y="22708"/>
                  <a:pt x="8267427" y="22560"/>
                  <a:pt x="8361045" y="0"/>
                </a:cubicBezTo>
                <a:cubicBezTo>
                  <a:pt x="8454663" y="-22560"/>
                  <a:pt x="8587975" y="-14430"/>
                  <a:pt x="8812276" y="0"/>
                </a:cubicBezTo>
                <a:cubicBezTo>
                  <a:pt x="9036577" y="14430"/>
                  <a:pt x="9069179" y="-14691"/>
                  <a:pt x="9263507" y="0"/>
                </a:cubicBezTo>
                <a:cubicBezTo>
                  <a:pt x="9457835" y="14691"/>
                  <a:pt x="9665965" y="-3059"/>
                  <a:pt x="9927082" y="0"/>
                </a:cubicBezTo>
                <a:cubicBezTo>
                  <a:pt x="10188200" y="3059"/>
                  <a:pt x="10307168" y="5058"/>
                  <a:pt x="10617200" y="0"/>
                </a:cubicBezTo>
                <a:cubicBezTo>
                  <a:pt x="10613694" y="183421"/>
                  <a:pt x="10600653" y="286939"/>
                  <a:pt x="10617200" y="386768"/>
                </a:cubicBezTo>
                <a:cubicBezTo>
                  <a:pt x="10633747" y="486597"/>
                  <a:pt x="10618167" y="620607"/>
                  <a:pt x="10617200" y="822911"/>
                </a:cubicBezTo>
                <a:cubicBezTo>
                  <a:pt x="10484212" y="817227"/>
                  <a:pt x="10325028" y="841979"/>
                  <a:pt x="10165969" y="822911"/>
                </a:cubicBezTo>
                <a:cubicBezTo>
                  <a:pt x="10006910" y="803843"/>
                  <a:pt x="9865572" y="803284"/>
                  <a:pt x="9714738" y="822911"/>
                </a:cubicBezTo>
                <a:cubicBezTo>
                  <a:pt x="9563904" y="842538"/>
                  <a:pt x="9293784" y="814629"/>
                  <a:pt x="8944991" y="822911"/>
                </a:cubicBezTo>
                <a:cubicBezTo>
                  <a:pt x="8596198" y="831193"/>
                  <a:pt x="8717076" y="836150"/>
                  <a:pt x="8493760" y="822911"/>
                </a:cubicBezTo>
                <a:cubicBezTo>
                  <a:pt x="8270444" y="809672"/>
                  <a:pt x="8158859" y="803979"/>
                  <a:pt x="8042529" y="822911"/>
                </a:cubicBezTo>
                <a:cubicBezTo>
                  <a:pt x="7926199" y="841843"/>
                  <a:pt x="7782053" y="825236"/>
                  <a:pt x="7591298" y="822911"/>
                </a:cubicBezTo>
                <a:cubicBezTo>
                  <a:pt x="7400543" y="820586"/>
                  <a:pt x="7377371" y="807382"/>
                  <a:pt x="7246239" y="822911"/>
                </a:cubicBezTo>
                <a:cubicBezTo>
                  <a:pt x="7115107" y="838440"/>
                  <a:pt x="6971034" y="811229"/>
                  <a:pt x="6795008" y="822911"/>
                </a:cubicBezTo>
                <a:cubicBezTo>
                  <a:pt x="6618982" y="834593"/>
                  <a:pt x="6430259" y="844160"/>
                  <a:pt x="6131433" y="822911"/>
                </a:cubicBezTo>
                <a:cubicBezTo>
                  <a:pt x="5832608" y="801662"/>
                  <a:pt x="5915131" y="814339"/>
                  <a:pt x="5786374" y="822911"/>
                </a:cubicBezTo>
                <a:cubicBezTo>
                  <a:pt x="5657617" y="831483"/>
                  <a:pt x="5421048" y="852307"/>
                  <a:pt x="5122799" y="822911"/>
                </a:cubicBezTo>
                <a:cubicBezTo>
                  <a:pt x="4824551" y="793515"/>
                  <a:pt x="4862089" y="826873"/>
                  <a:pt x="4777740" y="822911"/>
                </a:cubicBezTo>
                <a:cubicBezTo>
                  <a:pt x="4693391" y="818949"/>
                  <a:pt x="4354044" y="840156"/>
                  <a:pt x="4007993" y="822911"/>
                </a:cubicBezTo>
                <a:cubicBezTo>
                  <a:pt x="3661942" y="805666"/>
                  <a:pt x="3590595" y="798213"/>
                  <a:pt x="3450590" y="822911"/>
                </a:cubicBezTo>
                <a:cubicBezTo>
                  <a:pt x="3310585" y="847609"/>
                  <a:pt x="3044023" y="802067"/>
                  <a:pt x="2680843" y="822911"/>
                </a:cubicBezTo>
                <a:cubicBezTo>
                  <a:pt x="2317663" y="843755"/>
                  <a:pt x="2200255" y="783657"/>
                  <a:pt x="1804924" y="822911"/>
                </a:cubicBezTo>
                <a:cubicBezTo>
                  <a:pt x="1409593" y="862165"/>
                  <a:pt x="1468290" y="847771"/>
                  <a:pt x="1141349" y="822911"/>
                </a:cubicBezTo>
                <a:cubicBezTo>
                  <a:pt x="814408" y="798051"/>
                  <a:pt x="825164" y="840592"/>
                  <a:pt x="690118" y="822911"/>
                </a:cubicBezTo>
                <a:cubicBezTo>
                  <a:pt x="555072" y="805230"/>
                  <a:pt x="211877" y="829199"/>
                  <a:pt x="0" y="822911"/>
                </a:cubicBezTo>
                <a:cubicBezTo>
                  <a:pt x="-18028" y="651709"/>
                  <a:pt x="-17066" y="616693"/>
                  <a:pt x="0" y="411456"/>
                </a:cubicBezTo>
                <a:cubicBezTo>
                  <a:pt x="17066" y="206219"/>
                  <a:pt x="6683" y="177460"/>
                  <a:pt x="0" y="0"/>
                </a:cubicBezTo>
                <a:close/>
              </a:path>
              <a:path w="10617200" h="822911" stroke="0" extrusionOk="0">
                <a:moveTo>
                  <a:pt x="0" y="0"/>
                </a:moveTo>
                <a:cubicBezTo>
                  <a:pt x="147863" y="-14920"/>
                  <a:pt x="249483" y="10970"/>
                  <a:pt x="451231" y="0"/>
                </a:cubicBezTo>
                <a:cubicBezTo>
                  <a:pt x="652979" y="-10970"/>
                  <a:pt x="870398" y="-14192"/>
                  <a:pt x="1114806" y="0"/>
                </a:cubicBezTo>
                <a:cubicBezTo>
                  <a:pt x="1359214" y="14192"/>
                  <a:pt x="1353875" y="5781"/>
                  <a:pt x="1566037" y="0"/>
                </a:cubicBezTo>
                <a:cubicBezTo>
                  <a:pt x="1778199" y="-5781"/>
                  <a:pt x="2071647" y="10876"/>
                  <a:pt x="2441956" y="0"/>
                </a:cubicBezTo>
                <a:cubicBezTo>
                  <a:pt x="2812265" y="-10876"/>
                  <a:pt x="2852187" y="23734"/>
                  <a:pt x="3211703" y="0"/>
                </a:cubicBezTo>
                <a:cubicBezTo>
                  <a:pt x="3571219" y="-23734"/>
                  <a:pt x="3416247" y="-3952"/>
                  <a:pt x="3556762" y="0"/>
                </a:cubicBezTo>
                <a:cubicBezTo>
                  <a:pt x="3697277" y="3952"/>
                  <a:pt x="4061454" y="-11034"/>
                  <a:pt x="4432681" y="0"/>
                </a:cubicBezTo>
                <a:cubicBezTo>
                  <a:pt x="4803908" y="11034"/>
                  <a:pt x="4620418" y="5778"/>
                  <a:pt x="4777740" y="0"/>
                </a:cubicBezTo>
                <a:cubicBezTo>
                  <a:pt x="4935062" y="-5778"/>
                  <a:pt x="5406034" y="-13312"/>
                  <a:pt x="5653659" y="0"/>
                </a:cubicBezTo>
                <a:cubicBezTo>
                  <a:pt x="5901284" y="13312"/>
                  <a:pt x="5900807" y="14322"/>
                  <a:pt x="5998718" y="0"/>
                </a:cubicBezTo>
                <a:cubicBezTo>
                  <a:pt x="6096629" y="-14322"/>
                  <a:pt x="6475406" y="-1690"/>
                  <a:pt x="6874637" y="0"/>
                </a:cubicBezTo>
                <a:cubicBezTo>
                  <a:pt x="7273868" y="1690"/>
                  <a:pt x="7108186" y="-799"/>
                  <a:pt x="7219696" y="0"/>
                </a:cubicBezTo>
                <a:cubicBezTo>
                  <a:pt x="7331206" y="799"/>
                  <a:pt x="7562118" y="2672"/>
                  <a:pt x="7883271" y="0"/>
                </a:cubicBezTo>
                <a:cubicBezTo>
                  <a:pt x="8204425" y="-2672"/>
                  <a:pt x="8175911" y="27458"/>
                  <a:pt x="8440674" y="0"/>
                </a:cubicBezTo>
                <a:cubicBezTo>
                  <a:pt x="8705437" y="-27458"/>
                  <a:pt x="9117933" y="37627"/>
                  <a:pt x="9316593" y="0"/>
                </a:cubicBezTo>
                <a:cubicBezTo>
                  <a:pt x="9515253" y="-37627"/>
                  <a:pt x="9652095" y="-5513"/>
                  <a:pt x="9767824" y="0"/>
                </a:cubicBezTo>
                <a:cubicBezTo>
                  <a:pt x="9883553" y="5513"/>
                  <a:pt x="10420658" y="-15440"/>
                  <a:pt x="10617200" y="0"/>
                </a:cubicBezTo>
                <a:cubicBezTo>
                  <a:pt x="10611561" y="83611"/>
                  <a:pt x="10615174" y="259520"/>
                  <a:pt x="10617200" y="411456"/>
                </a:cubicBezTo>
                <a:cubicBezTo>
                  <a:pt x="10619226" y="563392"/>
                  <a:pt x="10603350" y="669987"/>
                  <a:pt x="10617200" y="822911"/>
                </a:cubicBezTo>
                <a:cubicBezTo>
                  <a:pt x="10495388" y="827997"/>
                  <a:pt x="10264392" y="825102"/>
                  <a:pt x="10165969" y="822911"/>
                </a:cubicBezTo>
                <a:cubicBezTo>
                  <a:pt x="10067546" y="820720"/>
                  <a:pt x="9937266" y="819039"/>
                  <a:pt x="9714738" y="822911"/>
                </a:cubicBezTo>
                <a:cubicBezTo>
                  <a:pt x="9492210" y="826783"/>
                  <a:pt x="9261943" y="817168"/>
                  <a:pt x="9051163" y="822911"/>
                </a:cubicBezTo>
                <a:cubicBezTo>
                  <a:pt x="8840383" y="828654"/>
                  <a:pt x="8849064" y="836787"/>
                  <a:pt x="8706104" y="822911"/>
                </a:cubicBezTo>
                <a:cubicBezTo>
                  <a:pt x="8563144" y="809035"/>
                  <a:pt x="8341074" y="807721"/>
                  <a:pt x="8042529" y="822911"/>
                </a:cubicBezTo>
                <a:cubicBezTo>
                  <a:pt x="7743985" y="838101"/>
                  <a:pt x="7855412" y="811549"/>
                  <a:pt x="7697470" y="822911"/>
                </a:cubicBezTo>
                <a:cubicBezTo>
                  <a:pt x="7539528" y="834273"/>
                  <a:pt x="7475216" y="811741"/>
                  <a:pt x="7352411" y="822911"/>
                </a:cubicBezTo>
                <a:cubicBezTo>
                  <a:pt x="7229606" y="834081"/>
                  <a:pt x="7179147" y="826775"/>
                  <a:pt x="7007352" y="822911"/>
                </a:cubicBezTo>
                <a:cubicBezTo>
                  <a:pt x="6835557" y="819047"/>
                  <a:pt x="6796224" y="817473"/>
                  <a:pt x="6662293" y="822911"/>
                </a:cubicBezTo>
                <a:cubicBezTo>
                  <a:pt x="6528362" y="828349"/>
                  <a:pt x="6136866" y="806748"/>
                  <a:pt x="5892546" y="822911"/>
                </a:cubicBezTo>
                <a:cubicBezTo>
                  <a:pt x="5648226" y="839074"/>
                  <a:pt x="5219021" y="844401"/>
                  <a:pt x="5016627" y="822911"/>
                </a:cubicBezTo>
                <a:cubicBezTo>
                  <a:pt x="4814233" y="801421"/>
                  <a:pt x="4603949" y="838088"/>
                  <a:pt x="4353052" y="822911"/>
                </a:cubicBezTo>
                <a:cubicBezTo>
                  <a:pt x="4102156" y="807734"/>
                  <a:pt x="3772942" y="842986"/>
                  <a:pt x="3583305" y="822911"/>
                </a:cubicBezTo>
                <a:cubicBezTo>
                  <a:pt x="3393668" y="802836"/>
                  <a:pt x="3012857" y="821348"/>
                  <a:pt x="2707386" y="822911"/>
                </a:cubicBezTo>
                <a:cubicBezTo>
                  <a:pt x="2401915" y="824474"/>
                  <a:pt x="2441810" y="822074"/>
                  <a:pt x="2256155" y="822911"/>
                </a:cubicBezTo>
                <a:cubicBezTo>
                  <a:pt x="2070500" y="823748"/>
                  <a:pt x="1905235" y="822194"/>
                  <a:pt x="1804924" y="822911"/>
                </a:cubicBezTo>
                <a:cubicBezTo>
                  <a:pt x="1704613" y="823628"/>
                  <a:pt x="1419341" y="817579"/>
                  <a:pt x="1141349" y="822911"/>
                </a:cubicBezTo>
                <a:cubicBezTo>
                  <a:pt x="863358" y="828243"/>
                  <a:pt x="432740" y="848490"/>
                  <a:pt x="0" y="822911"/>
                </a:cubicBezTo>
                <a:cubicBezTo>
                  <a:pt x="-19485" y="733149"/>
                  <a:pt x="16812" y="557255"/>
                  <a:pt x="0" y="394997"/>
                </a:cubicBezTo>
                <a:cubicBezTo>
                  <a:pt x="-16812" y="232739"/>
                  <a:pt x="12842" y="109598"/>
                  <a:pt x="0" y="0"/>
                </a:cubicBezTo>
                <a:close/>
              </a:path>
            </a:pathLst>
          </a:custGeom>
          <a:solidFill>
            <a:srgbClr val="FFD589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84431218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Teilt euch in zwei Gruppen auf.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Die eine Gruppe erstellt ein Wertschätzungsposter zum Thema Ehrenamt, die andere zum Thema Care-Arbeit.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E9348A2-B3F9-DC6D-0065-00BCCE7F1478}"/>
              </a:ext>
            </a:extLst>
          </p:cNvPr>
          <p:cNvGrpSpPr/>
          <p:nvPr/>
        </p:nvGrpSpPr>
        <p:grpSpPr>
          <a:xfrm>
            <a:off x="4143287" y="3144859"/>
            <a:ext cx="4007025" cy="2478376"/>
            <a:chOff x="8733550" y="3338112"/>
            <a:chExt cx="3318023" cy="2336980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6956801-E795-FBE3-0A58-FBF85D64C0EE}"/>
                </a:ext>
              </a:extLst>
            </p:cNvPr>
            <p:cNvSpPr txBox="1"/>
            <p:nvPr/>
          </p:nvSpPr>
          <p:spPr>
            <a:xfrm>
              <a:off x="9047489" y="3904609"/>
              <a:ext cx="2705870" cy="13930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de-AT" dirty="0"/>
                <a:t>Ehrenamt/Care-Arbeit ist wichtig, weil …</a:t>
              </a:r>
            </a:p>
            <a:p>
              <a:pPr marL="285750" indent="-285750" algn="ctr">
                <a:buFont typeface="Arial" panose="020B0604020202020204" pitchFamily="34" charset="0"/>
                <a:buChar char="•"/>
              </a:pPr>
              <a:r>
                <a:rPr lang="de-AT" dirty="0"/>
                <a:t>Menschen, die ehrenamtlich tätig sind/Care-Arbeit leisten, verdienen ..."</a:t>
              </a:r>
            </a:p>
          </p:txBody>
        </p:sp>
        <p:sp>
          <p:nvSpPr>
            <p:cNvPr id="17" name="Ellipse 20">
              <a:extLst>
                <a:ext uri="{FF2B5EF4-FFF2-40B4-BE49-F238E27FC236}">
                  <a16:creationId xmlns:a16="http://schemas.microsoft.com/office/drawing/2014/main" id="{713B91C1-B150-4A5C-EBBE-A604CE8E0EEA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Ellipse 24">
              <a:extLst>
                <a:ext uri="{FF2B5EF4-FFF2-40B4-BE49-F238E27FC236}">
                  <a16:creationId xmlns:a16="http://schemas.microsoft.com/office/drawing/2014/main" id="{FF192D19-EC98-1B67-3708-7D028CA8156C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pic>
        <p:nvPicPr>
          <p:cNvPr id="19" name="Grafik 18" descr="Pfeil: Gerade Silhouette">
            <a:extLst>
              <a:ext uri="{FF2B5EF4-FFF2-40B4-BE49-F238E27FC236}">
                <a16:creationId xmlns:a16="http://schemas.microsoft.com/office/drawing/2014/main" id="{2E55462A-51AA-B3C9-5C29-8C7582FBD1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8232071" y="3307559"/>
            <a:ext cx="914400" cy="914400"/>
          </a:xfrm>
          <a:prstGeom prst="rect">
            <a:avLst/>
          </a:prstGeom>
        </p:spPr>
      </p:pic>
      <p:pic>
        <p:nvPicPr>
          <p:cNvPr id="20" name="Grafik 19" descr="Pfeil: Gerade Silhouette">
            <a:extLst>
              <a:ext uri="{FF2B5EF4-FFF2-40B4-BE49-F238E27FC236}">
                <a16:creationId xmlns:a16="http://schemas.microsoft.com/office/drawing/2014/main" id="{86627D25-A871-990C-A6AF-8B41F53251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88008" y="32297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928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Zeichnung, Entwurf, Cartoon, Darstellung enthält.&#10;&#10;KI-generierte Inhalte können fehlerhaft sein.">
            <a:extLst>
              <a:ext uri="{FF2B5EF4-FFF2-40B4-BE49-F238E27FC236}">
                <a16:creationId xmlns:a16="http://schemas.microsoft.com/office/drawing/2014/main" id="{05CF0E3C-CB16-672B-2A00-E98E0C3DA8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485" y="2618025"/>
            <a:ext cx="3699715" cy="3656944"/>
          </a:xfrm>
          <a:prstGeom prst="rect">
            <a:avLst/>
          </a:prstGeom>
        </p:spPr>
      </p:pic>
      <p:pic>
        <p:nvPicPr>
          <p:cNvPr id="9" name="Grafik 8" descr="Ein Bild, das Zeichnung, Clipart, Hut, Entwurf enthält.&#10;&#10;KI-generierte Inhalte können fehlerhaft sein.">
            <a:extLst>
              <a:ext uri="{FF2B5EF4-FFF2-40B4-BE49-F238E27FC236}">
                <a16:creationId xmlns:a16="http://schemas.microsoft.com/office/drawing/2014/main" id="{6C81C2AC-4CC7-8499-1DF7-F00C51FB2B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0616"/>
            <a:ext cx="3416822" cy="3654848"/>
          </a:xfrm>
          <a:prstGeom prst="rect">
            <a:avLst/>
          </a:prstGeom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93B6E22C-D23C-C32E-63B4-C5ACCA3B1AFF}"/>
              </a:ext>
            </a:extLst>
          </p:cNvPr>
          <p:cNvGrpSpPr/>
          <p:nvPr/>
        </p:nvGrpSpPr>
        <p:grpSpPr>
          <a:xfrm>
            <a:off x="2041801" y="1651474"/>
            <a:ext cx="3318023" cy="2336980"/>
            <a:chOff x="8733550" y="3338112"/>
            <a:chExt cx="3318023" cy="2336980"/>
          </a:xfrm>
        </p:grpSpPr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B79E5D99-7775-A7DD-00D5-113A43A613FF}"/>
                </a:ext>
              </a:extLst>
            </p:cNvPr>
            <p:cNvSpPr txBox="1"/>
            <p:nvPr/>
          </p:nvSpPr>
          <p:spPr>
            <a:xfrm>
              <a:off x="9047489" y="3904609"/>
              <a:ext cx="270587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Thomas hilft regelmäßig bei der freiwilligen Feuerwehr Brände zu löschen. </a:t>
              </a:r>
              <a:endParaRPr lang="de-DE" dirty="0"/>
            </a:p>
          </p:txBody>
        </p:sp>
        <p:sp>
          <p:nvSpPr>
            <p:cNvPr id="19" name="Ellipse 20">
              <a:extLst>
                <a:ext uri="{FF2B5EF4-FFF2-40B4-BE49-F238E27FC236}">
                  <a16:creationId xmlns:a16="http://schemas.microsoft.com/office/drawing/2014/main" id="{21B245FA-1D32-AE6D-55C5-4FAA16B3E3A8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0" name="Ellipse 24">
              <a:extLst>
                <a:ext uri="{FF2B5EF4-FFF2-40B4-BE49-F238E27FC236}">
                  <a16:creationId xmlns:a16="http://schemas.microsoft.com/office/drawing/2014/main" id="{449A20C8-C372-8097-95EE-970CC2DE9494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A238706-5A52-B1AC-9A0A-F9834BF7D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703" y="622536"/>
            <a:ext cx="10515600" cy="1009651"/>
          </a:xfrm>
        </p:spPr>
        <p:txBody>
          <a:bodyPr/>
          <a:lstStyle/>
          <a:p>
            <a:r>
              <a:rPr lang="de-DE" dirty="0"/>
              <a:t>Familie Klee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22D9AA-642B-EF1A-AA01-02DD460BF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E5B5AE74-B4B2-77B4-92AC-FDCAE4935F28}"/>
              </a:ext>
            </a:extLst>
          </p:cNvPr>
          <p:cNvGrpSpPr/>
          <p:nvPr/>
        </p:nvGrpSpPr>
        <p:grpSpPr>
          <a:xfrm>
            <a:off x="7927273" y="622536"/>
            <a:ext cx="3165623" cy="2335955"/>
            <a:chOff x="8733550" y="3338112"/>
            <a:chExt cx="3318023" cy="2336980"/>
          </a:xfrm>
        </p:grpSpPr>
        <p:sp>
          <p:nvSpPr>
            <p:cNvPr id="14" name="Ellipse 24">
              <a:extLst>
                <a:ext uri="{FF2B5EF4-FFF2-40B4-BE49-F238E27FC236}">
                  <a16:creationId xmlns:a16="http://schemas.microsoft.com/office/drawing/2014/main" id="{F03D1844-F89E-03A4-FC31-1085BE3BEDA6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Ellipse 20">
              <a:extLst>
                <a:ext uri="{FF2B5EF4-FFF2-40B4-BE49-F238E27FC236}">
                  <a16:creationId xmlns:a16="http://schemas.microsoft.com/office/drawing/2014/main" id="{E53F386A-576C-B031-817A-A4FE0BE396B5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27416DE-AADE-A8EA-43DE-C9E111243173}"/>
                </a:ext>
              </a:extLst>
            </p:cNvPr>
            <p:cNvSpPr txBox="1"/>
            <p:nvPr/>
          </p:nvSpPr>
          <p:spPr>
            <a:xfrm>
              <a:off x="9048244" y="3905924"/>
              <a:ext cx="270587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Leonie trainiert jeden Samstag Kinder in einem Kickboxverein. Sie erhält kein Gehalt.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449098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D9D46-E375-EEDD-5EE0-C2DAEE59A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Zeichnung, Entwurf, Cartoon, Darstellung enthält.&#10;&#10;KI-generierte Inhalte können fehlerhaft sein.">
            <a:extLst>
              <a:ext uri="{FF2B5EF4-FFF2-40B4-BE49-F238E27FC236}">
                <a16:creationId xmlns:a16="http://schemas.microsoft.com/office/drawing/2014/main" id="{312D0298-F815-7E4F-A2A6-C21C184BC6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789" y="2473246"/>
            <a:ext cx="3699715" cy="3656944"/>
          </a:xfrm>
          <a:prstGeom prst="rect">
            <a:avLst/>
          </a:prstGeom>
        </p:spPr>
      </p:pic>
      <p:pic>
        <p:nvPicPr>
          <p:cNvPr id="9" name="Grafik 8" descr="Ein Bild, das Zeichnung, Clipart, Hut, Entwurf enthält.&#10;&#10;KI-generierte Inhalte können fehlerhaft sein.">
            <a:extLst>
              <a:ext uri="{FF2B5EF4-FFF2-40B4-BE49-F238E27FC236}">
                <a16:creationId xmlns:a16="http://schemas.microsoft.com/office/drawing/2014/main" id="{1804D098-56E9-9A80-336A-F8E18A60D3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0616"/>
            <a:ext cx="3416822" cy="3654848"/>
          </a:xfrm>
          <a:prstGeom prst="rect">
            <a:avLst/>
          </a:prstGeom>
        </p:spPr>
      </p:pic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0E5DBB3-808C-04E6-B693-719478C61188}"/>
              </a:ext>
            </a:extLst>
          </p:cNvPr>
          <p:cNvGrpSpPr/>
          <p:nvPr/>
        </p:nvGrpSpPr>
        <p:grpSpPr>
          <a:xfrm>
            <a:off x="2041801" y="1651474"/>
            <a:ext cx="3318023" cy="2336980"/>
            <a:chOff x="8733550" y="3338112"/>
            <a:chExt cx="3318023" cy="2336980"/>
          </a:xfrm>
        </p:grpSpPr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39B8F669-DB88-85B0-13A9-BCFF5C94AF97}"/>
                </a:ext>
              </a:extLst>
            </p:cNvPr>
            <p:cNvSpPr txBox="1"/>
            <p:nvPr/>
          </p:nvSpPr>
          <p:spPr>
            <a:xfrm>
              <a:off x="9047489" y="3904609"/>
              <a:ext cx="270587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Thomas hilft regelmäßig bei der freiwilligen Feuerwehr Brände zu löschen. </a:t>
              </a:r>
              <a:endParaRPr lang="de-DE" dirty="0"/>
            </a:p>
          </p:txBody>
        </p:sp>
        <p:sp>
          <p:nvSpPr>
            <p:cNvPr id="19" name="Ellipse 20">
              <a:extLst>
                <a:ext uri="{FF2B5EF4-FFF2-40B4-BE49-F238E27FC236}">
                  <a16:creationId xmlns:a16="http://schemas.microsoft.com/office/drawing/2014/main" id="{B38C29E8-BD04-F082-D663-BA25F1E0468A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0" name="Ellipse 24">
              <a:extLst>
                <a:ext uri="{FF2B5EF4-FFF2-40B4-BE49-F238E27FC236}">
                  <a16:creationId xmlns:a16="http://schemas.microsoft.com/office/drawing/2014/main" id="{EB653D68-C047-14D2-F1E0-FAAE72D46136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BC85F7E-458F-A3C2-C0DF-8264A50CD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703" y="622536"/>
            <a:ext cx="10515600" cy="1009651"/>
          </a:xfrm>
        </p:spPr>
        <p:txBody>
          <a:bodyPr/>
          <a:lstStyle/>
          <a:p>
            <a:r>
              <a:rPr lang="de-DE" dirty="0"/>
              <a:t>Familie Klee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A638019-A146-F9F3-9397-5C5AB59DF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913B78BF-4B09-86C1-05CD-D7070AF60816}"/>
              </a:ext>
            </a:extLst>
          </p:cNvPr>
          <p:cNvGrpSpPr/>
          <p:nvPr/>
        </p:nvGrpSpPr>
        <p:grpSpPr>
          <a:xfrm>
            <a:off x="9077177" y="452816"/>
            <a:ext cx="3165623" cy="2335955"/>
            <a:chOff x="8733550" y="3338112"/>
            <a:chExt cx="3318023" cy="2336980"/>
          </a:xfrm>
        </p:grpSpPr>
        <p:sp>
          <p:nvSpPr>
            <p:cNvPr id="14" name="Ellipse 24">
              <a:extLst>
                <a:ext uri="{FF2B5EF4-FFF2-40B4-BE49-F238E27FC236}">
                  <a16:creationId xmlns:a16="http://schemas.microsoft.com/office/drawing/2014/main" id="{17032919-3A36-1FF2-4701-F4124438A865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Ellipse 20">
              <a:extLst>
                <a:ext uri="{FF2B5EF4-FFF2-40B4-BE49-F238E27FC236}">
                  <a16:creationId xmlns:a16="http://schemas.microsoft.com/office/drawing/2014/main" id="{9EA1C666-116A-978B-5233-3996E092F89C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C7D19AB6-8D57-1CF6-5EA3-CCECE8B172A0}"/>
                </a:ext>
              </a:extLst>
            </p:cNvPr>
            <p:cNvSpPr txBox="1"/>
            <p:nvPr/>
          </p:nvSpPr>
          <p:spPr>
            <a:xfrm>
              <a:off x="9048244" y="3905924"/>
              <a:ext cx="2705870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Leonie trainiert jeden Samstag Kinder in einem Kickboxverein. Sie erhält kein Gehalt.</a:t>
              </a:r>
              <a:endParaRPr lang="de-DE" dirty="0"/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A8EB86D1-45A6-3C91-9E7F-67B26946ACE7}"/>
              </a:ext>
            </a:extLst>
          </p:cNvPr>
          <p:cNvGrpSpPr/>
          <p:nvPr/>
        </p:nvGrpSpPr>
        <p:grpSpPr>
          <a:xfrm>
            <a:off x="3909242" y="3439701"/>
            <a:ext cx="3965128" cy="2596203"/>
            <a:chOff x="935664" y="754799"/>
            <a:chExt cx="10418135" cy="2026935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D22B45E1-68D6-4DEE-8F80-C1C73703EE4D}"/>
                </a:ext>
              </a:extLst>
            </p:cNvPr>
            <p:cNvSpPr/>
            <p:nvPr/>
          </p:nvSpPr>
          <p:spPr>
            <a:xfrm>
              <a:off x="935664" y="754799"/>
              <a:ext cx="10418135" cy="2026935"/>
            </a:xfrm>
            <a:prstGeom prst="rect">
              <a:avLst/>
            </a:prstGeom>
            <a:solidFill>
              <a:srgbClr val="F9BA3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2000" b="1" dirty="0">
                  <a:solidFill>
                    <a:schemeClr val="tx1"/>
                  </a:solidFill>
                </a:rPr>
                <a:t>Ehrenamt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58CCD57-8EF2-1331-0215-033A0FF85B95}"/>
                </a:ext>
              </a:extLst>
            </p:cNvPr>
            <p:cNvSpPr/>
            <p:nvPr/>
          </p:nvSpPr>
          <p:spPr>
            <a:xfrm>
              <a:off x="1228710" y="1156166"/>
              <a:ext cx="9832040" cy="1527363"/>
            </a:xfrm>
            <a:custGeom>
              <a:avLst/>
              <a:gdLst>
                <a:gd name="connsiteX0" fmla="*/ 0 w 9832040"/>
                <a:gd name="connsiteY0" fmla="*/ 0 h 1527363"/>
                <a:gd name="connsiteX1" fmla="*/ 676676 w 9832040"/>
                <a:gd name="connsiteY1" fmla="*/ 0 h 1527363"/>
                <a:gd name="connsiteX2" fmla="*/ 1451672 w 9832040"/>
                <a:gd name="connsiteY2" fmla="*/ 0 h 1527363"/>
                <a:gd name="connsiteX3" fmla="*/ 2226668 w 9832040"/>
                <a:gd name="connsiteY3" fmla="*/ 0 h 1527363"/>
                <a:gd name="connsiteX4" fmla="*/ 2510062 w 9832040"/>
                <a:gd name="connsiteY4" fmla="*/ 0 h 1527363"/>
                <a:gd name="connsiteX5" fmla="*/ 2793456 w 9832040"/>
                <a:gd name="connsiteY5" fmla="*/ 0 h 1527363"/>
                <a:gd name="connsiteX6" fmla="*/ 3371811 w 9832040"/>
                <a:gd name="connsiteY6" fmla="*/ 0 h 1527363"/>
                <a:gd name="connsiteX7" fmla="*/ 3851846 w 9832040"/>
                <a:gd name="connsiteY7" fmla="*/ 0 h 1527363"/>
                <a:gd name="connsiteX8" fmla="*/ 4528522 w 9832040"/>
                <a:gd name="connsiteY8" fmla="*/ 0 h 1527363"/>
                <a:gd name="connsiteX9" fmla="*/ 5205198 w 9832040"/>
                <a:gd name="connsiteY9" fmla="*/ 0 h 1527363"/>
                <a:gd name="connsiteX10" fmla="*/ 5783553 w 9832040"/>
                <a:gd name="connsiteY10" fmla="*/ 0 h 1527363"/>
                <a:gd name="connsiteX11" fmla="*/ 6361908 w 9832040"/>
                <a:gd name="connsiteY11" fmla="*/ 0 h 1527363"/>
                <a:gd name="connsiteX12" fmla="*/ 6940264 w 9832040"/>
                <a:gd name="connsiteY12" fmla="*/ 0 h 1527363"/>
                <a:gd name="connsiteX13" fmla="*/ 7420298 w 9832040"/>
                <a:gd name="connsiteY13" fmla="*/ 0 h 1527363"/>
                <a:gd name="connsiteX14" fmla="*/ 8195295 w 9832040"/>
                <a:gd name="connsiteY14" fmla="*/ 0 h 1527363"/>
                <a:gd name="connsiteX15" fmla="*/ 8478689 w 9832040"/>
                <a:gd name="connsiteY15" fmla="*/ 0 h 1527363"/>
                <a:gd name="connsiteX16" fmla="*/ 9155364 w 9832040"/>
                <a:gd name="connsiteY16" fmla="*/ 0 h 1527363"/>
                <a:gd name="connsiteX17" fmla="*/ 9832040 w 9832040"/>
                <a:gd name="connsiteY17" fmla="*/ 0 h 1527363"/>
                <a:gd name="connsiteX18" fmla="*/ 9832040 w 9832040"/>
                <a:gd name="connsiteY18" fmla="*/ 493847 h 1527363"/>
                <a:gd name="connsiteX19" fmla="*/ 9832040 w 9832040"/>
                <a:gd name="connsiteY19" fmla="*/ 1018242 h 1527363"/>
                <a:gd name="connsiteX20" fmla="*/ 9832040 w 9832040"/>
                <a:gd name="connsiteY20" fmla="*/ 1527363 h 1527363"/>
                <a:gd name="connsiteX21" fmla="*/ 9548646 w 9832040"/>
                <a:gd name="connsiteY21" fmla="*/ 1527363 h 1527363"/>
                <a:gd name="connsiteX22" fmla="*/ 9068611 w 9832040"/>
                <a:gd name="connsiteY22" fmla="*/ 1527363 h 1527363"/>
                <a:gd name="connsiteX23" fmla="*/ 8686897 w 9832040"/>
                <a:gd name="connsiteY23" fmla="*/ 1527363 h 1527363"/>
                <a:gd name="connsiteX24" fmla="*/ 8403502 w 9832040"/>
                <a:gd name="connsiteY24" fmla="*/ 1527363 h 1527363"/>
                <a:gd name="connsiteX25" fmla="*/ 7726827 w 9832040"/>
                <a:gd name="connsiteY25" fmla="*/ 1527363 h 1527363"/>
                <a:gd name="connsiteX26" fmla="*/ 6951831 w 9832040"/>
                <a:gd name="connsiteY26" fmla="*/ 1527363 h 1527363"/>
                <a:gd name="connsiteX27" fmla="*/ 6275155 w 9832040"/>
                <a:gd name="connsiteY27" fmla="*/ 1527363 h 1527363"/>
                <a:gd name="connsiteX28" fmla="*/ 5500159 w 9832040"/>
                <a:gd name="connsiteY28" fmla="*/ 1527363 h 1527363"/>
                <a:gd name="connsiteX29" fmla="*/ 4921804 w 9832040"/>
                <a:gd name="connsiteY29" fmla="*/ 1527363 h 1527363"/>
                <a:gd name="connsiteX30" fmla="*/ 4540089 w 9832040"/>
                <a:gd name="connsiteY30" fmla="*/ 1527363 h 1527363"/>
                <a:gd name="connsiteX31" fmla="*/ 4158375 w 9832040"/>
                <a:gd name="connsiteY31" fmla="*/ 1527363 h 1527363"/>
                <a:gd name="connsiteX32" fmla="*/ 3580019 w 9832040"/>
                <a:gd name="connsiteY32" fmla="*/ 1527363 h 1527363"/>
                <a:gd name="connsiteX33" fmla="*/ 3198305 w 9832040"/>
                <a:gd name="connsiteY33" fmla="*/ 1527363 h 1527363"/>
                <a:gd name="connsiteX34" fmla="*/ 2914911 w 9832040"/>
                <a:gd name="connsiteY34" fmla="*/ 1527363 h 1527363"/>
                <a:gd name="connsiteX35" fmla="*/ 2336555 w 9832040"/>
                <a:gd name="connsiteY35" fmla="*/ 1527363 h 1527363"/>
                <a:gd name="connsiteX36" fmla="*/ 1856520 w 9832040"/>
                <a:gd name="connsiteY36" fmla="*/ 1527363 h 1527363"/>
                <a:gd name="connsiteX37" fmla="*/ 1179845 w 9832040"/>
                <a:gd name="connsiteY37" fmla="*/ 1527363 h 1527363"/>
                <a:gd name="connsiteX38" fmla="*/ 896451 w 9832040"/>
                <a:gd name="connsiteY38" fmla="*/ 1527363 h 1527363"/>
                <a:gd name="connsiteX39" fmla="*/ 514736 w 9832040"/>
                <a:gd name="connsiteY39" fmla="*/ 1527363 h 1527363"/>
                <a:gd name="connsiteX40" fmla="*/ 0 w 9832040"/>
                <a:gd name="connsiteY40" fmla="*/ 1527363 h 1527363"/>
                <a:gd name="connsiteX41" fmla="*/ 0 w 9832040"/>
                <a:gd name="connsiteY41" fmla="*/ 1018242 h 1527363"/>
                <a:gd name="connsiteX42" fmla="*/ 0 w 9832040"/>
                <a:gd name="connsiteY42" fmla="*/ 539668 h 1527363"/>
                <a:gd name="connsiteX43" fmla="*/ 0 w 9832040"/>
                <a:gd name="connsiteY43" fmla="*/ 0 h 152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9832040" h="1527363" fill="none" extrusionOk="0">
                  <a:moveTo>
                    <a:pt x="0" y="0"/>
                  </a:moveTo>
                  <a:cubicBezTo>
                    <a:pt x="317204" y="-41159"/>
                    <a:pt x="405709" y="9818"/>
                    <a:pt x="676676" y="0"/>
                  </a:cubicBezTo>
                  <a:cubicBezTo>
                    <a:pt x="947643" y="-9818"/>
                    <a:pt x="1251875" y="89240"/>
                    <a:pt x="1451672" y="0"/>
                  </a:cubicBezTo>
                  <a:cubicBezTo>
                    <a:pt x="1651469" y="-89240"/>
                    <a:pt x="1934633" y="76970"/>
                    <a:pt x="2226668" y="0"/>
                  </a:cubicBezTo>
                  <a:cubicBezTo>
                    <a:pt x="2518703" y="-76970"/>
                    <a:pt x="2403959" y="25452"/>
                    <a:pt x="2510062" y="0"/>
                  </a:cubicBezTo>
                  <a:cubicBezTo>
                    <a:pt x="2616165" y="-25452"/>
                    <a:pt x="2712690" y="11875"/>
                    <a:pt x="2793456" y="0"/>
                  </a:cubicBezTo>
                  <a:cubicBezTo>
                    <a:pt x="2874222" y="-11875"/>
                    <a:pt x="3167697" y="51663"/>
                    <a:pt x="3371811" y="0"/>
                  </a:cubicBezTo>
                  <a:cubicBezTo>
                    <a:pt x="3575925" y="-51663"/>
                    <a:pt x="3709715" y="44557"/>
                    <a:pt x="3851846" y="0"/>
                  </a:cubicBezTo>
                  <a:cubicBezTo>
                    <a:pt x="3993977" y="-44557"/>
                    <a:pt x="4212501" y="14086"/>
                    <a:pt x="4528522" y="0"/>
                  </a:cubicBezTo>
                  <a:cubicBezTo>
                    <a:pt x="4844543" y="-14086"/>
                    <a:pt x="4994541" y="51635"/>
                    <a:pt x="5205198" y="0"/>
                  </a:cubicBezTo>
                  <a:cubicBezTo>
                    <a:pt x="5415855" y="-51635"/>
                    <a:pt x="5505289" y="69379"/>
                    <a:pt x="5783553" y="0"/>
                  </a:cubicBezTo>
                  <a:cubicBezTo>
                    <a:pt x="6061817" y="-69379"/>
                    <a:pt x="6093931" y="14356"/>
                    <a:pt x="6361908" y="0"/>
                  </a:cubicBezTo>
                  <a:cubicBezTo>
                    <a:pt x="6629885" y="-14356"/>
                    <a:pt x="6694357" y="13350"/>
                    <a:pt x="6940264" y="0"/>
                  </a:cubicBezTo>
                  <a:cubicBezTo>
                    <a:pt x="7186171" y="-13350"/>
                    <a:pt x="7256452" y="6999"/>
                    <a:pt x="7420298" y="0"/>
                  </a:cubicBezTo>
                  <a:cubicBezTo>
                    <a:pt x="7584144" y="-6999"/>
                    <a:pt x="7872943" y="37215"/>
                    <a:pt x="8195295" y="0"/>
                  </a:cubicBezTo>
                  <a:cubicBezTo>
                    <a:pt x="8517647" y="-37215"/>
                    <a:pt x="8384232" y="10746"/>
                    <a:pt x="8478689" y="0"/>
                  </a:cubicBezTo>
                  <a:cubicBezTo>
                    <a:pt x="8573146" y="-10746"/>
                    <a:pt x="8911309" y="42554"/>
                    <a:pt x="9155364" y="0"/>
                  </a:cubicBezTo>
                  <a:cubicBezTo>
                    <a:pt x="9399419" y="-42554"/>
                    <a:pt x="9544249" y="14645"/>
                    <a:pt x="9832040" y="0"/>
                  </a:cubicBezTo>
                  <a:cubicBezTo>
                    <a:pt x="9863401" y="245250"/>
                    <a:pt x="9794843" y="321897"/>
                    <a:pt x="9832040" y="493847"/>
                  </a:cubicBezTo>
                  <a:cubicBezTo>
                    <a:pt x="9869237" y="665797"/>
                    <a:pt x="9772256" y="910008"/>
                    <a:pt x="9832040" y="1018242"/>
                  </a:cubicBezTo>
                  <a:cubicBezTo>
                    <a:pt x="9891824" y="1126477"/>
                    <a:pt x="9798147" y="1395532"/>
                    <a:pt x="9832040" y="1527363"/>
                  </a:cubicBezTo>
                  <a:cubicBezTo>
                    <a:pt x="9694110" y="1544474"/>
                    <a:pt x="9628227" y="1522575"/>
                    <a:pt x="9548646" y="1527363"/>
                  </a:cubicBezTo>
                  <a:cubicBezTo>
                    <a:pt x="9469065" y="1532151"/>
                    <a:pt x="9223126" y="1496143"/>
                    <a:pt x="9068611" y="1527363"/>
                  </a:cubicBezTo>
                  <a:cubicBezTo>
                    <a:pt x="8914097" y="1558583"/>
                    <a:pt x="8763972" y="1521229"/>
                    <a:pt x="8686897" y="1527363"/>
                  </a:cubicBezTo>
                  <a:cubicBezTo>
                    <a:pt x="8609822" y="1533497"/>
                    <a:pt x="8488150" y="1498799"/>
                    <a:pt x="8403502" y="1527363"/>
                  </a:cubicBezTo>
                  <a:cubicBezTo>
                    <a:pt x="8318854" y="1555927"/>
                    <a:pt x="8015659" y="1459118"/>
                    <a:pt x="7726827" y="1527363"/>
                  </a:cubicBezTo>
                  <a:cubicBezTo>
                    <a:pt x="7437996" y="1595608"/>
                    <a:pt x="7211730" y="1519672"/>
                    <a:pt x="6951831" y="1527363"/>
                  </a:cubicBezTo>
                  <a:cubicBezTo>
                    <a:pt x="6691932" y="1535054"/>
                    <a:pt x="6507950" y="1466014"/>
                    <a:pt x="6275155" y="1527363"/>
                  </a:cubicBezTo>
                  <a:cubicBezTo>
                    <a:pt x="6042360" y="1588712"/>
                    <a:pt x="5666747" y="1501189"/>
                    <a:pt x="5500159" y="1527363"/>
                  </a:cubicBezTo>
                  <a:cubicBezTo>
                    <a:pt x="5333571" y="1553537"/>
                    <a:pt x="5063578" y="1503714"/>
                    <a:pt x="4921804" y="1527363"/>
                  </a:cubicBezTo>
                  <a:cubicBezTo>
                    <a:pt x="4780031" y="1551012"/>
                    <a:pt x="4658330" y="1513388"/>
                    <a:pt x="4540089" y="1527363"/>
                  </a:cubicBezTo>
                  <a:cubicBezTo>
                    <a:pt x="4421849" y="1541338"/>
                    <a:pt x="4255553" y="1511098"/>
                    <a:pt x="4158375" y="1527363"/>
                  </a:cubicBezTo>
                  <a:cubicBezTo>
                    <a:pt x="4061197" y="1543628"/>
                    <a:pt x="3732045" y="1489160"/>
                    <a:pt x="3580019" y="1527363"/>
                  </a:cubicBezTo>
                  <a:cubicBezTo>
                    <a:pt x="3427993" y="1565566"/>
                    <a:pt x="3353580" y="1520900"/>
                    <a:pt x="3198305" y="1527363"/>
                  </a:cubicBezTo>
                  <a:cubicBezTo>
                    <a:pt x="3043030" y="1533826"/>
                    <a:pt x="2971799" y="1523148"/>
                    <a:pt x="2914911" y="1527363"/>
                  </a:cubicBezTo>
                  <a:cubicBezTo>
                    <a:pt x="2858023" y="1531578"/>
                    <a:pt x="2600181" y="1516137"/>
                    <a:pt x="2336555" y="1527363"/>
                  </a:cubicBezTo>
                  <a:cubicBezTo>
                    <a:pt x="2072929" y="1538589"/>
                    <a:pt x="2020415" y="1497656"/>
                    <a:pt x="1856520" y="1527363"/>
                  </a:cubicBezTo>
                  <a:cubicBezTo>
                    <a:pt x="1692626" y="1557070"/>
                    <a:pt x="1390935" y="1525794"/>
                    <a:pt x="1179845" y="1527363"/>
                  </a:cubicBezTo>
                  <a:cubicBezTo>
                    <a:pt x="968755" y="1528932"/>
                    <a:pt x="1035786" y="1527049"/>
                    <a:pt x="896451" y="1527363"/>
                  </a:cubicBezTo>
                  <a:cubicBezTo>
                    <a:pt x="757116" y="1527677"/>
                    <a:pt x="610191" y="1494558"/>
                    <a:pt x="514736" y="1527363"/>
                  </a:cubicBezTo>
                  <a:cubicBezTo>
                    <a:pt x="419281" y="1560168"/>
                    <a:pt x="170137" y="1502453"/>
                    <a:pt x="0" y="1527363"/>
                  </a:cubicBezTo>
                  <a:cubicBezTo>
                    <a:pt x="-41970" y="1420089"/>
                    <a:pt x="52701" y="1204832"/>
                    <a:pt x="0" y="1018242"/>
                  </a:cubicBezTo>
                  <a:cubicBezTo>
                    <a:pt x="-52701" y="831652"/>
                    <a:pt x="32510" y="712709"/>
                    <a:pt x="0" y="539668"/>
                  </a:cubicBezTo>
                  <a:cubicBezTo>
                    <a:pt x="-32510" y="366627"/>
                    <a:pt x="64433" y="127900"/>
                    <a:pt x="0" y="0"/>
                  </a:cubicBezTo>
                  <a:close/>
                </a:path>
                <a:path w="9832040" h="1527363" stroke="0" extrusionOk="0">
                  <a:moveTo>
                    <a:pt x="0" y="0"/>
                  </a:moveTo>
                  <a:cubicBezTo>
                    <a:pt x="254111" y="-55700"/>
                    <a:pt x="419677" y="38936"/>
                    <a:pt x="676676" y="0"/>
                  </a:cubicBezTo>
                  <a:cubicBezTo>
                    <a:pt x="933675" y="-38936"/>
                    <a:pt x="1118459" y="45919"/>
                    <a:pt x="1353351" y="0"/>
                  </a:cubicBezTo>
                  <a:cubicBezTo>
                    <a:pt x="1588244" y="-45919"/>
                    <a:pt x="1505875" y="20854"/>
                    <a:pt x="1636745" y="0"/>
                  </a:cubicBezTo>
                  <a:cubicBezTo>
                    <a:pt x="1767615" y="-20854"/>
                    <a:pt x="2134737" y="50530"/>
                    <a:pt x="2411742" y="0"/>
                  </a:cubicBezTo>
                  <a:cubicBezTo>
                    <a:pt x="2688747" y="-50530"/>
                    <a:pt x="2735763" y="12027"/>
                    <a:pt x="2891776" y="0"/>
                  </a:cubicBezTo>
                  <a:cubicBezTo>
                    <a:pt x="3047789" y="-12027"/>
                    <a:pt x="3263467" y="48786"/>
                    <a:pt x="3371811" y="0"/>
                  </a:cubicBezTo>
                  <a:cubicBezTo>
                    <a:pt x="3480156" y="-48786"/>
                    <a:pt x="3744427" y="52653"/>
                    <a:pt x="3851846" y="0"/>
                  </a:cubicBezTo>
                  <a:cubicBezTo>
                    <a:pt x="3959265" y="-52653"/>
                    <a:pt x="4329751" y="44242"/>
                    <a:pt x="4528522" y="0"/>
                  </a:cubicBezTo>
                  <a:cubicBezTo>
                    <a:pt x="4727293" y="-44242"/>
                    <a:pt x="4745694" y="3648"/>
                    <a:pt x="4910236" y="0"/>
                  </a:cubicBezTo>
                  <a:cubicBezTo>
                    <a:pt x="5074778" y="-3648"/>
                    <a:pt x="5255695" y="21832"/>
                    <a:pt x="5390271" y="0"/>
                  </a:cubicBezTo>
                  <a:cubicBezTo>
                    <a:pt x="5524847" y="-21832"/>
                    <a:pt x="5981001" y="40325"/>
                    <a:pt x="6165267" y="0"/>
                  </a:cubicBezTo>
                  <a:cubicBezTo>
                    <a:pt x="6349533" y="-40325"/>
                    <a:pt x="6338566" y="22843"/>
                    <a:pt x="6448662" y="0"/>
                  </a:cubicBezTo>
                  <a:cubicBezTo>
                    <a:pt x="6558759" y="-22843"/>
                    <a:pt x="6850835" y="58898"/>
                    <a:pt x="7027017" y="0"/>
                  </a:cubicBezTo>
                  <a:cubicBezTo>
                    <a:pt x="7203200" y="-58898"/>
                    <a:pt x="7308488" y="38802"/>
                    <a:pt x="7408731" y="0"/>
                  </a:cubicBezTo>
                  <a:cubicBezTo>
                    <a:pt x="7508974" y="-38802"/>
                    <a:pt x="7674419" y="6629"/>
                    <a:pt x="7888766" y="0"/>
                  </a:cubicBezTo>
                  <a:cubicBezTo>
                    <a:pt x="8103114" y="-6629"/>
                    <a:pt x="8084366" y="2239"/>
                    <a:pt x="8172160" y="0"/>
                  </a:cubicBezTo>
                  <a:cubicBezTo>
                    <a:pt x="8259954" y="-2239"/>
                    <a:pt x="8613442" y="48615"/>
                    <a:pt x="8750516" y="0"/>
                  </a:cubicBezTo>
                  <a:cubicBezTo>
                    <a:pt x="8887590" y="-48615"/>
                    <a:pt x="8921740" y="15573"/>
                    <a:pt x="9033910" y="0"/>
                  </a:cubicBezTo>
                  <a:cubicBezTo>
                    <a:pt x="9146080" y="-15573"/>
                    <a:pt x="9176589" y="21322"/>
                    <a:pt x="9317304" y="0"/>
                  </a:cubicBezTo>
                  <a:cubicBezTo>
                    <a:pt x="9458019" y="-21322"/>
                    <a:pt x="9725079" y="22840"/>
                    <a:pt x="9832040" y="0"/>
                  </a:cubicBezTo>
                  <a:cubicBezTo>
                    <a:pt x="9883614" y="170345"/>
                    <a:pt x="9829725" y="365121"/>
                    <a:pt x="9832040" y="493847"/>
                  </a:cubicBezTo>
                  <a:cubicBezTo>
                    <a:pt x="9834355" y="622573"/>
                    <a:pt x="9776919" y="790339"/>
                    <a:pt x="9832040" y="1033516"/>
                  </a:cubicBezTo>
                  <a:cubicBezTo>
                    <a:pt x="9887161" y="1276693"/>
                    <a:pt x="9799495" y="1408820"/>
                    <a:pt x="9832040" y="1527363"/>
                  </a:cubicBezTo>
                  <a:cubicBezTo>
                    <a:pt x="9774506" y="1547606"/>
                    <a:pt x="9668052" y="1524556"/>
                    <a:pt x="9548646" y="1527363"/>
                  </a:cubicBezTo>
                  <a:cubicBezTo>
                    <a:pt x="9429240" y="1530170"/>
                    <a:pt x="9248664" y="1506195"/>
                    <a:pt x="9166931" y="1527363"/>
                  </a:cubicBezTo>
                  <a:cubicBezTo>
                    <a:pt x="9085199" y="1548531"/>
                    <a:pt x="8716560" y="1475190"/>
                    <a:pt x="8490256" y="1527363"/>
                  </a:cubicBezTo>
                  <a:cubicBezTo>
                    <a:pt x="8263952" y="1579536"/>
                    <a:pt x="7967726" y="1479318"/>
                    <a:pt x="7813580" y="1527363"/>
                  </a:cubicBezTo>
                  <a:cubicBezTo>
                    <a:pt x="7659434" y="1575408"/>
                    <a:pt x="7350344" y="1510966"/>
                    <a:pt x="7038584" y="1527363"/>
                  </a:cubicBezTo>
                  <a:cubicBezTo>
                    <a:pt x="6726824" y="1543760"/>
                    <a:pt x="6562330" y="1518104"/>
                    <a:pt x="6361908" y="1527363"/>
                  </a:cubicBezTo>
                  <a:cubicBezTo>
                    <a:pt x="6161486" y="1536622"/>
                    <a:pt x="5888766" y="1461443"/>
                    <a:pt x="5586912" y="1527363"/>
                  </a:cubicBezTo>
                  <a:cubicBezTo>
                    <a:pt x="5285058" y="1593283"/>
                    <a:pt x="5063488" y="1490274"/>
                    <a:pt x="4910236" y="1527363"/>
                  </a:cubicBezTo>
                  <a:cubicBezTo>
                    <a:pt x="4756984" y="1564452"/>
                    <a:pt x="4705345" y="1488444"/>
                    <a:pt x="4528522" y="1527363"/>
                  </a:cubicBezTo>
                  <a:cubicBezTo>
                    <a:pt x="4351699" y="1566282"/>
                    <a:pt x="4312960" y="1522646"/>
                    <a:pt x="4245128" y="1527363"/>
                  </a:cubicBezTo>
                  <a:cubicBezTo>
                    <a:pt x="4177296" y="1532080"/>
                    <a:pt x="3964576" y="1523293"/>
                    <a:pt x="3863413" y="1527363"/>
                  </a:cubicBezTo>
                  <a:cubicBezTo>
                    <a:pt x="3762251" y="1531433"/>
                    <a:pt x="3493229" y="1485115"/>
                    <a:pt x="3186738" y="1527363"/>
                  </a:cubicBezTo>
                  <a:cubicBezTo>
                    <a:pt x="2880248" y="1569611"/>
                    <a:pt x="2991624" y="1501422"/>
                    <a:pt x="2903344" y="1527363"/>
                  </a:cubicBezTo>
                  <a:cubicBezTo>
                    <a:pt x="2815064" y="1553304"/>
                    <a:pt x="2559736" y="1486702"/>
                    <a:pt x="2324988" y="1527363"/>
                  </a:cubicBezTo>
                  <a:cubicBezTo>
                    <a:pt x="2090240" y="1568024"/>
                    <a:pt x="2094111" y="1527134"/>
                    <a:pt x="1943274" y="1527363"/>
                  </a:cubicBezTo>
                  <a:cubicBezTo>
                    <a:pt x="1792437" y="1527592"/>
                    <a:pt x="1589424" y="1526499"/>
                    <a:pt x="1364918" y="1527363"/>
                  </a:cubicBezTo>
                  <a:cubicBezTo>
                    <a:pt x="1140412" y="1528227"/>
                    <a:pt x="1007974" y="1501642"/>
                    <a:pt x="884884" y="1527363"/>
                  </a:cubicBezTo>
                  <a:cubicBezTo>
                    <a:pt x="761794" y="1553084"/>
                    <a:pt x="202923" y="1492217"/>
                    <a:pt x="0" y="1527363"/>
                  </a:cubicBezTo>
                  <a:cubicBezTo>
                    <a:pt x="-55631" y="1406207"/>
                    <a:pt x="55602" y="1161747"/>
                    <a:pt x="0" y="1033516"/>
                  </a:cubicBezTo>
                  <a:cubicBezTo>
                    <a:pt x="-55602" y="905285"/>
                    <a:pt x="736" y="705220"/>
                    <a:pt x="0" y="539668"/>
                  </a:cubicBezTo>
                  <a:cubicBezTo>
                    <a:pt x="-736" y="374116"/>
                    <a:pt x="1021" y="21831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000" dirty="0">
                  <a:solidFill>
                    <a:schemeClr val="tx1"/>
                  </a:solidFill>
                </a:rPr>
                <a:t>= </a:t>
              </a:r>
              <a:r>
                <a:rPr lang="de-AT" sz="2000" b="1" dirty="0">
                  <a:solidFill>
                    <a:schemeClr val="tx1"/>
                  </a:solidFill>
                </a:rPr>
                <a:t>Freiwillige</a:t>
              </a:r>
              <a:r>
                <a:rPr lang="de-AT" sz="2000" dirty="0">
                  <a:solidFill>
                    <a:schemeClr val="tx1"/>
                  </a:solidFill>
                </a:rPr>
                <a:t>, </a:t>
              </a:r>
              <a:r>
                <a:rPr lang="de-AT" sz="2000" b="1" dirty="0">
                  <a:solidFill>
                    <a:schemeClr val="tx1"/>
                  </a:solidFill>
                </a:rPr>
                <a:t>unbezahlte</a:t>
              </a:r>
              <a:r>
                <a:rPr lang="de-AT" sz="2000" dirty="0">
                  <a:solidFill>
                    <a:schemeClr val="tx1"/>
                  </a:solidFill>
                </a:rPr>
                <a:t> Tätigkeit in einer Organisation oder Gemeinschaft, zum Zweck der Förderung der Allgemeinheit.</a:t>
              </a:r>
            </a:p>
          </p:txBody>
        </p:sp>
      </p:grpSp>
      <p:pic>
        <p:nvPicPr>
          <p:cNvPr id="8" name="Grafik 7" descr="Pfeil: Gerade Silhouette">
            <a:extLst>
              <a:ext uri="{FF2B5EF4-FFF2-40B4-BE49-F238E27FC236}">
                <a16:creationId xmlns:a16="http://schemas.microsoft.com/office/drawing/2014/main" id="{FE926BD9-6EA1-A7A3-985C-38412F5AEF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2933926" y="4301718"/>
            <a:ext cx="914400" cy="914400"/>
          </a:xfrm>
          <a:prstGeom prst="rect">
            <a:avLst/>
          </a:prstGeom>
        </p:spPr>
      </p:pic>
      <p:pic>
        <p:nvPicPr>
          <p:cNvPr id="10" name="Grafik 9" descr="Pfeil: Gerade Silhouette">
            <a:extLst>
              <a:ext uri="{FF2B5EF4-FFF2-40B4-BE49-F238E27FC236}">
                <a16:creationId xmlns:a16="http://schemas.microsoft.com/office/drawing/2014/main" id="{92A98234-05F3-386D-5237-EDAB5F17C6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74370" y="428060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713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8A313CF4-2A6E-B815-2BAF-9F3E41A513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18524" y="936527"/>
            <a:ext cx="914400" cy="914400"/>
          </a:xfrm>
          <a:prstGeom prst="rect">
            <a:avLst/>
          </a:prstGeom>
        </p:spPr>
      </p:pic>
      <p:pic>
        <p:nvPicPr>
          <p:cNvPr id="12" name="Grafik 11" descr="Hilfe Silhouette">
            <a:extLst>
              <a:ext uri="{FF2B5EF4-FFF2-40B4-BE49-F238E27FC236}">
                <a16:creationId xmlns:a16="http://schemas.microsoft.com/office/drawing/2014/main" id="{7C1343F2-3D5F-7728-849D-92DEC9B82A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39816" y="1021151"/>
            <a:ext cx="914400" cy="9144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E6F200-D728-A714-DB5E-41ECB17D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pic>
        <p:nvPicPr>
          <p:cNvPr id="11" name="Grafik 10" descr="Fragezeichen Silhouette">
            <a:extLst>
              <a:ext uri="{FF2B5EF4-FFF2-40B4-BE49-F238E27FC236}">
                <a16:creationId xmlns:a16="http://schemas.microsoft.com/office/drawing/2014/main" id="{B07AD90F-E916-F983-4D89-271A7CCFF8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35430" y="4937760"/>
            <a:ext cx="914400" cy="914400"/>
          </a:xfrm>
          <a:prstGeom prst="rect">
            <a:avLst/>
          </a:prstGeom>
        </p:spPr>
      </p:pic>
      <p:pic>
        <p:nvPicPr>
          <p:cNvPr id="13" name="Grafik 12" descr="Fragezeichen mit einfarbiger Füllung">
            <a:extLst>
              <a:ext uri="{FF2B5EF4-FFF2-40B4-BE49-F238E27FC236}">
                <a16:creationId xmlns:a16="http://schemas.microsoft.com/office/drawing/2014/main" id="{6C38B7AD-ACBC-8E90-F1FC-18240B0E75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5" name="Grafik 14" descr="Marke Fragezeichen mit einfarbiger Füllung">
            <a:extLst>
              <a:ext uri="{FF2B5EF4-FFF2-40B4-BE49-F238E27FC236}">
                <a16:creationId xmlns:a16="http://schemas.microsoft.com/office/drawing/2014/main" id="{0A45ECED-CBF9-7EA5-5869-874C49BDA9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57500" y="4721617"/>
            <a:ext cx="914400" cy="914400"/>
          </a:xfrm>
          <a:prstGeom prst="rect">
            <a:avLst/>
          </a:prstGeom>
        </p:spPr>
      </p:pic>
      <p:pic>
        <p:nvPicPr>
          <p:cNvPr id="17" name="Grafik 16" descr="Marke Fragezeichen Silhouette">
            <a:extLst>
              <a:ext uri="{FF2B5EF4-FFF2-40B4-BE49-F238E27FC236}">
                <a16:creationId xmlns:a16="http://schemas.microsoft.com/office/drawing/2014/main" id="{C6008A8F-270E-09FE-35F4-9C386EED08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10600" y="848977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32C7634D-1802-3ABE-FB41-C9FD3101E83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962442" y="4927600"/>
            <a:ext cx="914400" cy="914400"/>
          </a:xfrm>
          <a:prstGeom prst="rect">
            <a:avLst/>
          </a:prstGeom>
        </p:spPr>
      </p:pic>
      <p:pic>
        <p:nvPicPr>
          <p:cNvPr id="21" name="Grafik 20" descr="Fragezeichen mit einfarbiger Füllung">
            <a:extLst>
              <a:ext uri="{FF2B5EF4-FFF2-40B4-BE49-F238E27FC236}">
                <a16:creationId xmlns:a16="http://schemas.microsoft.com/office/drawing/2014/main" id="{027D280D-F700-61E2-033E-C2FA914EE74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965129" y="4793740"/>
            <a:ext cx="914400" cy="914400"/>
          </a:xfrm>
          <a:prstGeom prst="rect">
            <a:avLst/>
          </a:prstGeom>
        </p:spPr>
      </p:pic>
      <p:pic>
        <p:nvPicPr>
          <p:cNvPr id="23" name="Grafik 22" descr="Hilfe Silhouette">
            <a:extLst>
              <a:ext uri="{FF2B5EF4-FFF2-40B4-BE49-F238E27FC236}">
                <a16:creationId xmlns:a16="http://schemas.microsoft.com/office/drawing/2014/main" id="{EFB8430F-955A-E95E-78F5-57B3DD0D57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4" name="Grafik 23" descr="Fragezeichen Silhouette">
            <a:extLst>
              <a:ext uri="{FF2B5EF4-FFF2-40B4-BE49-F238E27FC236}">
                <a16:creationId xmlns:a16="http://schemas.microsoft.com/office/drawing/2014/main" id="{FBDBD794-839C-210B-7FED-A0A216F356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85567" y="3195834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mit einfarbiger Füllung">
            <a:extLst>
              <a:ext uri="{FF2B5EF4-FFF2-40B4-BE49-F238E27FC236}">
                <a16:creationId xmlns:a16="http://schemas.microsoft.com/office/drawing/2014/main" id="{691864FD-68F8-7F26-DAFE-2FADED7D0B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49739" y="944228"/>
            <a:ext cx="914400" cy="914400"/>
          </a:xfrm>
          <a:prstGeom prst="rect">
            <a:avLst/>
          </a:prstGeom>
        </p:spPr>
      </p:pic>
      <p:pic>
        <p:nvPicPr>
          <p:cNvPr id="26" name="Grafik 25" descr="Marke Fragezeichen mit einfarbiger Füllung">
            <a:extLst>
              <a:ext uri="{FF2B5EF4-FFF2-40B4-BE49-F238E27FC236}">
                <a16:creationId xmlns:a16="http://schemas.microsoft.com/office/drawing/2014/main" id="{A8492320-7568-5781-BA62-8D8812BBBE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36155" y="837818"/>
            <a:ext cx="914400" cy="914400"/>
          </a:xfrm>
          <a:prstGeom prst="rect">
            <a:avLst/>
          </a:prstGeom>
        </p:spPr>
      </p:pic>
      <p:pic>
        <p:nvPicPr>
          <p:cNvPr id="27" name="Grafik 26" descr="Marke Fragezeichen Silhouette">
            <a:extLst>
              <a:ext uri="{FF2B5EF4-FFF2-40B4-BE49-F238E27FC236}">
                <a16:creationId xmlns:a16="http://schemas.microsoft.com/office/drawing/2014/main" id="{9E2F3DC8-0ED9-952C-0B51-140649B1F0C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392762" y="3794267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83352CE6-4FD1-DC93-0BBC-AF023DBA74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6854" y="3146510"/>
            <a:ext cx="914400" cy="914400"/>
          </a:xfrm>
          <a:prstGeom prst="rect">
            <a:avLst/>
          </a:prstGeom>
        </p:spPr>
      </p:pic>
      <p:pic>
        <p:nvPicPr>
          <p:cNvPr id="29" name="Grafik 28" descr="Fragezeichen mit einfarbiger Füllung">
            <a:extLst>
              <a:ext uri="{FF2B5EF4-FFF2-40B4-BE49-F238E27FC236}">
                <a16:creationId xmlns:a16="http://schemas.microsoft.com/office/drawing/2014/main" id="{696E0F58-5879-45C6-DDB6-424BF37794D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548323" y="3367191"/>
            <a:ext cx="914400" cy="914400"/>
          </a:xfrm>
          <a:prstGeom prst="rect">
            <a:avLst/>
          </a:prstGeom>
        </p:spPr>
      </p:pic>
      <p:pic>
        <p:nvPicPr>
          <p:cNvPr id="30" name="Grafik 29" descr="Hilfe Silhouette">
            <a:extLst>
              <a:ext uri="{FF2B5EF4-FFF2-40B4-BE49-F238E27FC236}">
                <a16:creationId xmlns:a16="http://schemas.microsoft.com/office/drawing/2014/main" id="{14FA2E6C-0853-44CE-4AF9-EE7702071F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A783E40E-EDCD-3ECA-006D-6B673A443B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32" name="Grafik 31" descr="Hilfe Silhouette">
            <a:extLst>
              <a:ext uri="{FF2B5EF4-FFF2-40B4-BE49-F238E27FC236}">
                <a16:creationId xmlns:a16="http://schemas.microsoft.com/office/drawing/2014/main" id="{A526291E-32AB-C44C-BF65-624646EDED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mit einfarbiger Füllung">
            <a:extLst>
              <a:ext uri="{FF2B5EF4-FFF2-40B4-BE49-F238E27FC236}">
                <a16:creationId xmlns:a16="http://schemas.microsoft.com/office/drawing/2014/main" id="{66F66ADA-AFD1-F69B-0F8E-88A3FE419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232" y="915162"/>
            <a:ext cx="914400" cy="914400"/>
          </a:xfrm>
          <a:prstGeom prst="rect">
            <a:avLst/>
          </a:prstGeom>
        </p:spPr>
      </p:pic>
      <p:pic>
        <p:nvPicPr>
          <p:cNvPr id="34" name="Grafik 33" descr="Hilfe Silhouette">
            <a:extLst>
              <a:ext uri="{FF2B5EF4-FFF2-40B4-BE49-F238E27FC236}">
                <a16:creationId xmlns:a16="http://schemas.microsoft.com/office/drawing/2014/main" id="{7AF71EB5-AF3B-AF19-2A59-9FACC90E3D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93252" y="5095730"/>
            <a:ext cx="914400" cy="914400"/>
          </a:xfrm>
          <a:prstGeom prst="rect">
            <a:avLst/>
          </a:prstGeom>
        </p:spPr>
      </p:pic>
      <p:pic>
        <p:nvPicPr>
          <p:cNvPr id="35" name="Grafik 34" descr="Fragezeichen mit einfarbiger Füllung">
            <a:extLst>
              <a:ext uri="{FF2B5EF4-FFF2-40B4-BE49-F238E27FC236}">
                <a16:creationId xmlns:a16="http://schemas.microsoft.com/office/drawing/2014/main" id="{F7B65163-7ABD-8593-6B15-5E1B8776AE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51CED37A-B938-5DBA-D8A6-204455EC89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26316" y="3156085"/>
            <a:ext cx="914400" cy="914400"/>
          </a:xfrm>
          <a:prstGeom prst="rect">
            <a:avLst/>
          </a:prstGeom>
        </p:spPr>
      </p:pic>
      <p:pic>
        <p:nvPicPr>
          <p:cNvPr id="37" name="Grafik 36" descr="Hilfe mit einfarbiger Füllung">
            <a:extLst>
              <a:ext uri="{FF2B5EF4-FFF2-40B4-BE49-F238E27FC236}">
                <a16:creationId xmlns:a16="http://schemas.microsoft.com/office/drawing/2014/main" id="{2F45E845-137E-3F17-A0DA-51AEF3F8669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3721" y="3116788"/>
            <a:ext cx="914400" cy="914400"/>
          </a:xfrm>
          <a:prstGeom prst="rect">
            <a:avLst/>
          </a:prstGeom>
        </p:spPr>
      </p:pic>
      <p:pic>
        <p:nvPicPr>
          <p:cNvPr id="38" name="Grafik 37" descr="Fragezeichen Silhouette">
            <a:extLst>
              <a:ext uri="{FF2B5EF4-FFF2-40B4-BE49-F238E27FC236}">
                <a16:creationId xmlns:a16="http://schemas.microsoft.com/office/drawing/2014/main" id="{125A1D7C-410E-C490-F2F9-3D9270FAA0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21665" y="3097144"/>
            <a:ext cx="914400" cy="914400"/>
          </a:xfrm>
          <a:prstGeom prst="rect">
            <a:avLst/>
          </a:prstGeom>
        </p:spPr>
      </p:pic>
      <p:pic>
        <p:nvPicPr>
          <p:cNvPr id="39" name="Grafik 38" descr="Hilfe mit einfarbiger Füllung">
            <a:extLst>
              <a:ext uri="{FF2B5EF4-FFF2-40B4-BE49-F238E27FC236}">
                <a16:creationId xmlns:a16="http://schemas.microsoft.com/office/drawing/2014/main" id="{5C87F513-D8F2-67E5-D27E-8EDE29442CD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40" name="Grafik 39" descr="Hilfe mit einfarbiger Füllung">
            <a:extLst>
              <a:ext uri="{FF2B5EF4-FFF2-40B4-BE49-F238E27FC236}">
                <a16:creationId xmlns:a16="http://schemas.microsoft.com/office/drawing/2014/main" id="{5D67688A-5B09-0F3A-16E7-C22EDEA15EC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338606" y="4189904"/>
            <a:ext cx="914400" cy="914400"/>
          </a:xfrm>
          <a:prstGeom prst="rect">
            <a:avLst/>
          </a:prstGeom>
        </p:spPr>
      </p:pic>
      <p:pic>
        <p:nvPicPr>
          <p:cNvPr id="41" name="Grafik 40" descr="Fragezeichen Silhouette">
            <a:extLst>
              <a:ext uri="{FF2B5EF4-FFF2-40B4-BE49-F238E27FC236}">
                <a16:creationId xmlns:a16="http://schemas.microsoft.com/office/drawing/2014/main" id="{391BCE01-F9B4-1D0E-6908-506CAB2E0D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00319" y="4202638"/>
            <a:ext cx="914400" cy="914400"/>
          </a:xfrm>
          <a:prstGeom prst="rect">
            <a:avLst/>
          </a:prstGeom>
        </p:spPr>
      </p:pic>
      <p:pic>
        <p:nvPicPr>
          <p:cNvPr id="42" name="Grafik 41" descr="Hilfe Silhouette">
            <a:extLst>
              <a:ext uri="{FF2B5EF4-FFF2-40B4-BE49-F238E27FC236}">
                <a16:creationId xmlns:a16="http://schemas.microsoft.com/office/drawing/2014/main" id="{D2DAAC5F-0127-259F-A415-C67A61F122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5" name="Grafik 4" descr="Fragezeichen Silhouette">
            <a:extLst>
              <a:ext uri="{FF2B5EF4-FFF2-40B4-BE49-F238E27FC236}">
                <a16:creationId xmlns:a16="http://schemas.microsoft.com/office/drawing/2014/main" id="{2DB9AFC4-ED72-B34F-2B4A-FC4C237C83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" name="Grafik 2" descr="Hilfe mit einfarbiger Füllung">
            <a:extLst>
              <a:ext uri="{FF2B5EF4-FFF2-40B4-BE49-F238E27FC236}">
                <a16:creationId xmlns:a16="http://schemas.microsoft.com/office/drawing/2014/main" id="{15AB31F3-8B9F-1ED0-754D-0B83658EDBC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6D37710A-C215-F524-7625-C47AFBAFE07B}"/>
              </a:ext>
            </a:extLst>
          </p:cNvPr>
          <p:cNvSpPr/>
          <p:nvPr/>
        </p:nvSpPr>
        <p:spPr>
          <a:xfrm>
            <a:off x="5032138" y="4226071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A60C8C7-7D84-1070-244B-6A986A3D8FA1}"/>
              </a:ext>
            </a:extLst>
          </p:cNvPr>
          <p:cNvSpPr/>
          <p:nvPr/>
        </p:nvSpPr>
        <p:spPr>
          <a:xfrm>
            <a:off x="1611451" y="1685334"/>
            <a:ext cx="8445655" cy="2454130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</a:rPr>
              <a:t>Welche ehrenamtlichen Tätigkeiten kennt ihr aus dem Alltag? </a:t>
            </a:r>
            <a:endParaRPr lang="de-AT" sz="3200" b="1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4ABB52A-EE86-A2A7-70D9-342205F58038}"/>
              </a:ext>
            </a:extLst>
          </p:cNvPr>
          <p:cNvSpPr/>
          <p:nvPr/>
        </p:nvSpPr>
        <p:spPr>
          <a:xfrm>
            <a:off x="3092001" y="4466302"/>
            <a:ext cx="6007998" cy="1164224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Aufgabe:</a:t>
            </a:r>
          </a:p>
          <a:p>
            <a:pPr algn="ctr"/>
            <a:endParaRPr lang="de-AT" sz="1200" dirty="0">
              <a:solidFill>
                <a:schemeClr val="tx1"/>
              </a:solidFill>
            </a:endParaRPr>
          </a:p>
          <a:p>
            <a:pPr algn="ctr"/>
            <a:r>
              <a:rPr lang="de-AT" sz="2400" dirty="0">
                <a:solidFill>
                  <a:schemeClr val="tx1"/>
                </a:solidFill>
              </a:rPr>
              <a:t>Notiere deine Idee auf einem Kärtchen.</a:t>
            </a:r>
          </a:p>
        </p:txBody>
      </p:sp>
      <p:pic>
        <p:nvPicPr>
          <p:cNvPr id="10" name="Grafik 9" descr="Marke Fragezeichen Silhouette">
            <a:extLst>
              <a:ext uri="{FF2B5EF4-FFF2-40B4-BE49-F238E27FC236}">
                <a16:creationId xmlns:a16="http://schemas.microsoft.com/office/drawing/2014/main" id="{286B4801-29D1-6392-2654-EE772CE572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466349" y="848977"/>
            <a:ext cx="914400" cy="914400"/>
          </a:xfrm>
          <a:prstGeom prst="rect">
            <a:avLst/>
          </a:prstGeom>
        </p:spPr>
      </p:pic>
      <p:pic>
        <p:nvPicPr>
          <p:cNvPr id="16" name="Grafik 15" descr="Fragezeichen Silhouette">
            <a:extLst>
              <a:ext uri="{FF2B5EF4-FFF2-40B4-BE49-F238E27FC236}">
                <a16:creationId xmlns:a16="http://schemas.microsoft.com/office/drawing/2014/main" id="{8C031991-34E3-5F0D-32A9-1B0F9EE56B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05847" y="859696"/>
            <a:ext cx="914400" cy="9144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0366BCC8-A7C6-F57E-52FA-FA734056C36B}"/>
              </a:ext>
            </a:extLst>
          </p:cNvPr>
          <p:cNvSpPr/>
          <p:nvPr/>
        </p:nvSpPr>
        <p:spPr>
          <a:xfrm>
            <a:off x="4843" y="1570082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3767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F630A2-82C1-55B3-E169-E74957D2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Wirtschaftliche Bedeutung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ACB9D61-0C76-D096-E68D-3F58B156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1338BDF-61CE-463D-099A-0ACC46D1C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91347"/>
            <a:ext cx="10515600" cy="685616"/>
          </a:xfrm>
          <a:custGeom>
            <a:avLst/>
            <a:gdLst>
              <a:gd name="connsiteX0" fmla="*/ 0 w 10515600"/>
              <a:gd name="connsiteY0" fmla="*/ 0 h 685616"/>
              <a:gd name="connsiteX1" fmla="*/ 446913 w 10515600"/>
              <a:gd name="connsiteY1" fmla="*/ 0 h 685616"/>
              <a:gd name="connsiteX2" fmla="*/ 1104138 w 10515600"/>
              <a:gd name="connsiteY2" fmla="*/ 0 h 685616"/>
              <a:gd name="connsiteX3" fmla="*/ 1866519 w 10515600"/>
              <a:gd name="connsiteY3" fmla="*/ 0 h 685616"/>
              <a:gd name="connsiteX4" fmla="*/ 2208276 w 10515600"/>
              <a:gd name="connsiteY4" fmla="*/ 0 h 685616"/>
              <a:gd name="connsiteX5" fmla="*/ 2550033 w 10515600"/>
              <a:gd name="connsiteY5" fmla="*/ 0 h 685616"/>
              <a:gd name="connsiteX6" fmla="*/ 3417570 w 10515600"/>
              <a:gd name="connsiteY6" fmla="*/ 0 h 685616"/>
              <a:gd name="connsiteX7" fmla="*/ 4074795 w 10515600"/>
              <a:gd name="connsiteY7" fmla="*/ 0 h 685616"/>
              <a:gd name="connsiteX8" fmla="*/ 4416552 w 10515600"/>
              <a:gd name="connsiteY8" fmla="*/ 0 h 685616"/>
              <a:gd name="connsiteX9" fmla="*/ 5073777 w 10515600"/>
              <a:gd name="connsiteY9" fmla="*/ 0 h 685616"/>
              <a:gd name="connsiteX10" fmla="*/ 5941314 w 10515600"/>
              <a:gd name="connsiteY10" fmla="*/ 0 h 685616"/>
              <a:gd name="connsiteX11" fmla="*/ 6493383 w 10515600"/>
              <a:gd name="connsiteY11" fmla="*/ 0 h 685616"/>
              <a:gd name="connsiteX12" fmla="*/ 7045452 w 10515600"/>
              <a:gd name="connsiteY12" fmla="*/ 0 h 685616"/>
              <a:gd name="connsiteX13" fmla="*/ 7702677 w 10515600"/>
              <a:gd name="connsiteY13" fmla="*/ 0 h 685616"/>
              <a:gd name="connsiteX14" fmla="*/ 8465058 w 10515600"/>
              <a:gd name="connsiteY14" fmla="*/ 0 h 685616"/>
              <a:gd name="connsiteX15" fmla="*/ 9227439 w 10515600"/>
              <a:gd name="connsiteY15" fmla="*/ 0 h 685616"/>
              <a:gd name="connsiteX16" fmla="*/ 10515600 w 10515600"/>
              <a:gd name="connsiteY16" fmla="*/ 0 h 685616"/>
              <a:gd name="connsiteX17" fmla="*/ 10515600 w 10515600"/>
              <a:gd name="connsiteY17" fmla="*/ 685616 h 685616"/>
              <a:gd name="connsiteX18" fmla="*/ 10068687 w 10515600"/>
              <a:gd name="connsiteY18" fmla="*/ 685616 h 685616"/>
              <a:gd name="connsiteX19" fmla="*/ 9201150 w 10515600"/>
              <a:gd name="connsiteY19" fmla="*/ 685616 h 685616"/>
              <a:gd name="connsiteX20" fmla="*/ 8543925 w 10515600"/>
              <a:gd name="connsiteY20" fmla="*/ 685616 h 685616"/>
              <a:gd name="connsiteX21" fmla="*/ 8202168 w 10515600"/>
              <a:gd name="connsiteY21" fmla="*/ 685616 h 685616"/>
              <a:gd name="connsiteX22" fmla="*/ 7544943 w 10515600"/>
              <a:gd name="connsiteY22" fmla="*/ 685616 h 685616"/>
              <a:gd name="connsiteX23" fmla="*/ 6992874 w 10515600"/>
              <a:gd name="connsiteY23" fmla="*/ 685616 h 685616"/>
              <a:gd name="connsiteX24" fmla="*/ 6440805 w 10515600"/>
              <a:gd name="connsiteY24" fmla="*/ 685616 h 685616"/>
              <a:gd name="connsiteX25" fmla="*/ 5888736 w 10515600"/>
              <a:gd name="connsiteY25" fmla="*/ 685616 h 685616"/>
              <a:gd name="connsiteX26" fmla="*/ 5336667 w 10515600"/>
              <a:gd name="connsiteY26" fmla="*/ 685616 h 685616"/>
              <a:gd name="connsiteX27" fmla="*/ 4574286 w 10515600"/>
              <a:gd name="connsiteY27" fmla="*/ 685616 h 685616"/>
              <a:gd name="connsiteX28" fmla="*/ 3917061 w 10515600"/>
              <a:gd name="connsiteY28" fmla="*/ 685616 h 685616"/>
              <a:gd name="connsiteX29" fmla="*/ 3575304 w 10515600"/>
              <a:gd name="connsiteY29" fmla="*/ 685616 h 685616"/>
              <a:gd name="connsiteX30" fmla="*/ 3023235 w 10515600"/>
              <a:gd name="connsiteY30" fmla="*/ 685616 h 685616"/>
              <a:gd name="connsiteX31" fmla="*/ 2260854 w 10515600"/>
              <a:gd name="connsiteY31" fmla="*/ 685616 h 685616"/>
              <a:gd name="connsiteX32" fmla="*/ 1813941 w 10515600"/>
              <a:gd name="connsiteY32" fmla="*/ 685616 h 685616"/>
              <a:gd name="connsiteX33" fmla="*/ 946404 w 10515600"/>
              <a:gd name="connsiteY33" fmla="*/ 685616 h 685616"/>
              <a:gd name="connsiteX34" fmla="*/ 0 w 10515600"/>
              <a:gd name="connsiteY34" fmla="*/ 685616 h 685616"/>
              <a:gd name="connsiteX35" fmla="*/ 0 w 10515600"/>
              <a:gd name="connsiteY35" fmla="*/ 0 h 685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685616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25076" y="255110"/>
                  <a:pt x="10540353" y="369507"/>
                  <a:pt x="10515600" y="685616"/>
                </a:cubicBezTo>
                <a:cubicBezTo>
                  <a:pt x="10343646" y="673466"/>
                  <a:pt x="10223667" y="689241"/>
                  <a:pt x="10068687" y="685616"/>
                </a:cubicBezTo>
                <a:cubicBezTo>
                  <a:pt x="9913707" y="681991"/>
                  <a:pt x="9512455" y="662285"/>
                  <a:pt x="9201150" y="685616"/>
                </a:cubicBezTo>
                <a:cubicBezTo>
                  <a:pt x="8889845" y="708947"/>
                  <a:pt x="8866277" y="661342"/>
                  <a:pt x="8543925" y="685616"/>
                </a:cubicBezTo>
                <a:cubicBezTo>
                  <a:pt x="8221573" y="709890"/>
                  <a:pt x="8288348" y="695470"/>
                  <a:pt x="8202168" y="685616"/>
                </a:cubicBezTo>
                <a:cubicBezTo>
                  <a:pt x="8115988" y="675762"/>
                  <a:pt x="7797033" y="664815"/>
                  <a:pt x="7544943" y="685616"/>
                </a:cubicBezTo>
                <a:cubicBezTo>
                  <a:pt x="7292854" y="706417"/>
                  <a:pt x="7108060" y="699951"/>
                  <a:pt x="6992874" y="685616"/>
                </a:cubicBezTo>
                <a:cubicBezTo>
                  <a:pt x="6877688" y="671281"/>
                  <a:pt x="6668930" y="666131"/>
                  <a:pt x="6440805" y="685616"/>
                </a:cubicBezTo>
                <a:cubicBezTo>
                  <a:pt x="6212680" y="705101"/>
                  <a:pt x="6027476" y="693409"/>
                  <a:pt x="5888736" y="685616"/>
                </a:cubicBezTo>
                <a:cubicBezTo>
                  <a:pt x="5749996" y="677823"/>
                  <a:pt x="5574559" y="701811"/>
                  <a:pt x="5336667" y="685616"/>
                </a:cubicBezTo>
                <a:cubicBezTo>
                  <a:pt x="5098775" y="669421"/>
                  <a:pt x="4837534" y="700066"/>
                  <a:pt x="4574286" y="685616"/>
                </a:cubicBezTo>
                <a:cubicBezTo>
                  <a:pt x="4311038" y="671166"/>
                  <a:pt x="4126419" y="684862"/>
                  <a:pt x="3917061" y="685616"/>
                </a:cubicBezTo>
                <a:cubicBezTo>
                  <a:pt x="3707704" y="686370"/>
                  <a:pt x="3657291" y="698271"/>
                  <a:pt x="3575304" y="685616"/>
                </a:cubicBezTo>
                <a:cubicBezTo>
                  <a:pt x="3493317" y="672961"/>
                  <a:pt x="3185226" y="704051"/>
                  <a:pt x="3023235" y="685616"/>
                </a:cubicBezTo>
                <a:cubicBezTo>
                  <a:pt x="2861244" y="667181"/>
                  <a:pt x="2597085" y="693985"/>
                  <a:pt x="2260854" y="685616"/>
                </a:cubicBezTo>
                <a:cubicBezTo>
                  <a:pt x="1924623" y="677247"/>
                  <a:pt x="1996678" y="673889"/>
                  <a:pt x="1813941" y="685616"/>
                </a:cubicBezTo>
                <a:cubicBezTo>
                  <a:pt x="1631204" y="697343"/>
                  <a:pt x="1187542" y="707351"/>
                  <a:pt x="946404" y="685616"/>
                </a:cubicBezTo>
                <a:cubicBezTo>
                  <a:pt x="705266" y="663881"/>
                  <a:pt x="404743" y="686413"/>
                  <a:pt x="0" y="685616"/>
                </a:cubicBezTo>
                <a:cubicBezTo>
                  <a:pt x="-9821" y="423319"/>
                  <a:pt x="-27326" y="240540"/>
                  <a:pt x="0" y="0"/>
                </a:cubicBezTo>
                <a:close/>
              </a:path>
              <a:path w="10515600" h="685616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481462" y="281243"/>
                  <a:pt x="10528221" y="531302"/>
                  <a:pt x="10515600" y="685616"/>
                </a:cubicBezTo>
                <a:cubicBezTo>
                  <a:pt x="10304538" y="700491"/>
                  <a:pt x="10069280" y="661519"/>
                  <a:pt x="9753219" y="685616"/>
                </a:cubicBezTo>
                <a:cubicBezTo>
                  <a:pt x="9437158" y="709713"/>
                  <a:pt x="9488415" y="682036"/>
                  <a:pt x="9411462" y="685616"/>
                </a:cubicBezTo>
                <a:cubicBezTo>
                  <a:pt x="9334509" y="689196"/>
                  <a:pt x="9183755" y="702291"/>
                  <a:pt x="8964549" y="685616"/>
                </a:cubicBezTo>
                <a:cubicBezTo>
                  <a:pt x="8745343" y="668941"/>
                  <a:pt x="8279150" y="719877"/>
                  <a:pt x="8097012" y="685616"/>
                </a:cubicBezTo>
                <a:cubicBezTo>
                  <a:pt x="7914874" y="651355"/>
                  <a:pt x="7608717" y="717740"/>
                  <a:pt x="7439787" y="685616"/>
                </a:cubicBezTo>
                <a:cubicBezTo>
                  <a:pt x="7270858" y="653492"/>
                  <a:pt x="7154492" y="685210"/>
                  <a:pt x="6992874" y="685616"/>
                </a:cubicBezTo>
                <a:cubicBezTo>
                  <a:pt x="6831256" y="686022"/>
                  <a:pt x="6536817" y="709358"/>
                  <a:pt x="6335649" y="685616"/>
                </a:cubicBezTo>
                <a:cubicBezTo>
                  <a:pt x="6134481" y="661874"/>
                  <a:pt x="6097824" y="669254"/>
                  <a:pt x="5993892" y="685616"/>
                </a:cubicBezTo>
                <a:cubicBezTo>
                  <a:pt x="5889960" y="701978"/>
                  <a:pt x="5793821" y="692282"/>
                  <a:pt x="5652135" y="685616"/>
                </a:cubicBezTo>
                <a:cubicBezTo>
                  <a:pt x="5510449" y="678950"/>
                  <a:pt x="5168382" y="654534"/>
                  <a:pt x="4994910" y="685616"/>
                </a:cubicBezTo>
                <a:cubicBezTo>
                  <a:pt x="4821439" y="716698"/>
                  <a:pt x="4653937" y="679546"/>
                  <a:pt x="4547997" y="685616"/>
                </a:cubicBezTo>
                <a:cubicBezTo>
                  <a:pt x="4442057" y="691686"/>
                  <a:pt x="4153363" y="691208"/>
                  <a:pt x="3785616" y="685616"/>
                </a:cubicBezTo>
                <a:cubicBezTo>
                  <a:pt x="3417869" y="680024"/>
                  <a:pt x="3544908" y="688024"/>
                  <a:pt x="3338703" y="685616"/>
                </a:cubicBezTo>
                <a:cubicBezTo>
                  <a:pt x="3132498" y="683208"/>
                  <a:pt x="2782152" y="704131"/>
                  <a:pt x="2576322" y="685616"/>
                </a:cubicBezTo>
                <a:cubicBezTo>
                  <a:pt x="2370492" y="667101"/>
                  <a:pt x="2347214" y="672313"/>
                  <a:pt x="2234565" y="685616"/>
                </a:cubicBezTo>
                <a:cubicBezTo>
                  <a:pt x="2121916" y="698919"/>
                  <a:pt x="1785921" y="707265"/>
                  <a:pt x="1472184" y="685616"/>
                </a:cubicBezTo>
                <a:cubicBezTo>
                  <a:pt x="1158447" y="663967"/>
                  <a:pt x="1203910" y="696121"/>
                  <a:pt x="1025271" y="685616"/>
                </a:cubicBezTo>
                <a:cubicBezTo>
                  <a:pt x="846632" y="675111"/>
                  <a:pt x="846577" y="676180"/>
                  <a:pt x="683514" y="685616"/>
                </a:cubicBezTo>
                <a:cubicBezTo>
                  <a:pt x="520451" y="695052"/>
                  <a:pt x="320799" y="704861"/>
                  <a:pt x="0" y="685616"/>
                </a:cubicBezTo>
                <a:cubicBezTo>
                  <a:pt x="11351" y="532246"/>
                  <a:pt x="-22196" y="309408"/>
                  <a:pt x="0" y="0"/>
                </a:cubicBezTo>
                <a:close/>
              </a:path>
            </a:pathLst>
          </a:custGeom>
          <a:solidFill>
            <a:srgbClr val="FDE9C2"/>
          </a:solidFill>
          <a:ln>
            <a:solidFill>
              <a:srgbClr val="F8A602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Freehand/>
                  </ask:type>
                </ask:lineSketchStyleProps>
              </a:ext>
            </a:extLst>
          </a:ln>
        </p:spPr>
        <p:txBody>
          <a:bodyPr/>
          <a:lstStyle/>
          <a:p>
            <a:pPr marL="0" indent="0" algn="ctr">
              <a:buNone/>
            </a:pPr>
            <a:r>
              <a:rPr lang="de-AT" sz="2000" dirty="0"/>
              <a:t>Ehrenamt trägt maßgeblich zur </a:t>
            </a:r>
            <a:r>
              <a:rPr lang="de-AT" sz="2000" b="1" dirty="0"/>
              <a:t>sozialen Stabilität</a:t>
            </a:r>
            <a:r>
              <a:rPr lang="de-AT" sz="2000" dirty="0"/>
              <a:t>, zum </a:t>
            </a:r>
            <a:r>
              <a:rPr lang="de-AT" sz="2000" b="1" dirty="0"/>
              <a:t>Wohlstand</a:t>
            </a:r>
            <a:r>
              <a:rPr lang="de-AT" sz="2000" dirty="0"/>
              <a:t> und zur </a:t>
            </a:r>
            <a:r>
              <a:rPr lang="de-AT" sz="2000" b="1" dirty="0"/>
              <a:t>wirtschaftlichen</a:t>
            </a:r>
            <a:r>
              <a:rPr lang="de-AT" sz="2000" dirty="0"/>
              <a:t> </a:t>
            </a:r>
            <a:r>
              <a:rPr lang="de-AT" sz="2000" b="1" dirty="0"/>
              <a:t>Entwicklung</a:t>
            </a:r>
            <a:r>
              <a:rPr lang="de-AT" sz="2000" dirty="0"/>
              <a:t> Österreichs bei.</a:t>
            </a:r>
          </a:p>
          <a:p>
            <a:endParaRPr lang="de-DE" sz="2000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34D9550-1A67-4600-750E-DA0D589942A9}"/>
              </a:ext>
            </a:extLst>
          </p:cNvPr>
          <p:cNvGrpSpPr/>
          <p:nvPr/>
        </p:nvGrpSpPr>
        <p:grpSpPr>
          <a:xfrm>
            <a:off x="562402" y="1908575"/>
            <a:ext cx="3472369" cy="2463800"/>
            <a:chOff x="8733550" y="3338112"/>
            <a:chExt cx="3318023" cy="2336980"/>
          </a:xfrm>
        </p:grpSpPr>
        <p:sp>
          <p:nvSpPr>
            <p:cNvPr id="10" name="Ellipse 24">
              <a:extLst>
                <a:ext uri="{FF2B5EF4-FFF2-40B4-BE49-F238E27FC236}">
                  <a16:creationId xmlns:a16="http://schemas.microsoft.com/office/drawing/2014/main" id="{946224E6-5B68-7C0D-37A2-E26D2974D9BB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solidFill>
              <a:srgbClr val="FFE9C1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Ellipse 20">
              <a:extLst>
                <a:ext uri="{FF2B5EF4-FFF2-40B4-BE49-F238E27FC236}">
                  <a16:creationId xmlns:a16="http://schemas.microsoft.com/office/drawing/2014/main" id="{8890896B-DE4C-4C24-E5BF-454321B68455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46F974B-06D2-8B74-C701-254B29DFD560}"/>
                </a:ext>
              </a:extLst>
            </p:cNvPr>
            <p:cNvSpPr txBox="1"/>
            <p:nvPr/>
          </p:nvSpPr>
          <p:spPr>
            <a:xfrm>
              <a:off x="9115826" y="4005121"/>
              <a:ext cx="2705870" cy="875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/>
                <a:t>rund </a:t>
              </a:r>
              <a:r>
                <a:rPr lang="de-AT" b="1" dirty="0"/>
                <a:t>3,73 Millionen </a:t>
              </a:r>
              <a:r>
                <a:rPr lang="de-AT" dirty="0"/>
                <a:t>Menschen in Österreich sind ehrenamtlich tätig</a:t>
              </a: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4FB2C0C-26FB-AB1D-A67A-63F8302ED51E}"/>
              </a:ext>
            </a:extLst>
          </p:cNvPr>
          <p:cNvGrpSpPr/>
          <p:nvPr/>
        </p:nvGrpSpPr>
        <p:grpSpPr>
          <a:xfrm>
            <a:off x="4619982" y="2761187"/>
            <a:ext cx="3318023" cy="2336980"/>
            <a:chOff x="8733550" y="3338112"/>
            <a:chExt cx="3318023" cy="2336980"/>
          </a:xfrm>
        </p:grpSpPr>
        <p:sp>
          <p:nvSpPr>
            <p:cNvPr id="14" name="Ellipse 24">
              <a:extLst>
                <a:ext uri="{FF2B5EF4-FFF2-40B4-BE49-F238E27FC236}">
                  <a16:creationId xmlns:a16="http://schemas.microsoft.com/office/drawing/2014/main" id="{68828882-7F17-4A0A-F8C4-AD8CD22CA217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noFill/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Ellipse 20">
              <a:extLst>
                <a:ext uri="{FF2B5EF4-FFF2-40B4-BE49-F238E27FC236}">
                  <a16:creationId xmlns:a16="http://schemas.microsoft.com/office/drawing/2014/main" id="{DC559773-230E-9344-0EE3-B8B56ACB366E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solidFill>
              <a:srgbClr val="FDE9C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0E9F11F-A08D-9F1A-42C9-666026FD2DB7}"/>
                </a:ext>
              </a:extLst>
            </p:cNvPr>
            <p:cNvSpPr txBox="1"/>
            <p:nvPr/>
          </p:nvSpPr>
          <p:spPr>
            <a:xfrm>
              <a:off x="9019086" y="3703727"/>
              <a:ext cx="2705870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dirty="0">
                  <a:solidFill>
                    <a:srgbClr val="000000"/>
                  </a:solidFill>
                  <a:latin typeface="-webkit-standard"/>
                </a:rPr>
                <a:t>ehrenamtliche Tätigkeiten tragen mit rund </a:t>
              </a:r>
              <a:r>
                <a:rPr lang="de-AT" b="1" dirty="0"/>
                <a:t>10,2 Milliarden Euro </a:t>
              </a:r>
              <a:r>
                <a:rPr lang="de-AT" dirty="0"/>
                <a:t>zur wirtschaftlichen Leistung bei</a:t>
              </a:r>
            </a:p>
            <a:p>
              <a:pPr algn="ctr"/>
              <a:endParaRPr lang="de-DE" dirty="0"/>
            </a:p>
          </p:txBody>
        </p: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8DF93D8-8371-0764-2906-D30FE356E383}"/>
              </a:ext>
            </a:extLst>
          </p:cNvPr>
          <p:cNvGrpSpPr/>
          <p:nvPr/>
        </p:nvGrpSpPr>
        <p:grpSpPr>
          <a:xfrm>
            <a:off x="8280547" y="1308117"/>
            <a:ext cx="3479800" cy="2419062"/>
            <a:chOff x="8733550" y="3338112"/>
            <a:chExt cx="3318023" cy="2336980"/>
          </a:xfrm>
        </p:grpSpPr>
        <p:sp>
          <p:nvSpPr>
            <p:cNvPr id="19" name="Ellipse 24">
              <a:extLst>
                <a:ext uri="{FF2B5EF4-FFF2-40B4-BE49-F238E27FC236}">
                  <a16:creationId xmlns:a16="http://schemas.microsoft.com/office/drawing/2014/main" id="{677B693F-A549-2021-5DA9-458697946CBA}"/>
                </a:ext>
              </a:extLst>
            </p:cNvPr>
            <p:cNvSpPr/>
            <p:nvPr/>
          </p:nvSpPr>
          <p:spPr>
            <a:xfrm>
              <a:off x="8885950" y="3338112"/>
              <a:ext cx="3165623" cy="2335955"/>
            </a:xfrm>
            <a:prstGeom prst="ellipse">
              <a:avLst/>
            </a:prstGeom>
            <a:solidFill>
              <a:srgbClr val="FDE9C2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0" name="Ellipse 20">
              <a:extLst>
                <a:ext uri="{FF2B5EF4-FFF2-40B4-BE49-F238E27FC236}">
                  <a16:creationId xmlns:a16="http://schemas.microsoft.com/office/drawing/2014/main" id="{5564C329-F242-3C99-5521-8FC85B08B16F}"/>
                </a:ext>
              </a:extLst>
            </p:cNvPr>
            <p:cNvSpPr/>
            <p:nvPr/>
          </p:nvSpPr>
          <p:spPr>
            <a:xfrm>
              <a:off x="8733550" y="3339137"/>
              <a:ext cx="3165623" cy="233595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AC98E911-49AF-8402-C47A-C586C85F0AE8}"/>
                </a:ext>
              </a:extLst>
            </p:cNvPr>
            <p:cNvSpPr txBox="1"/>
            <p:nvPr/>
          </p:nvSpPr>
          <p:spPr>
            <a:xfrm>
              <a:off x="9019086" y="3703727"/>
              <a:ext cx="2705870" cy="14272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de-AT" b="1" dirty="0"/>
                <a:t>Bundesgesetz</a:t>
              </a:r>
              <a:r>
                <a:rPr lang="de-AT" dirty="0"/>
                <a:t> zur Förderung des freiwilligen Engagements, um ehrenamtliche Tätigkeiten gezielt zu unterstützen </a:t>
              </a:r>
            </a:p>
          </p:txBody>
        </p:sp>
      </p:grpSp>
      <p:pic>
        <p:nvPicPr>
          <p:cNvPr id="22" name="Grafik 21" descr="Ausrufezeichen Silhouette">
            <a:extLst>
              <a:ext uri="{FF2B5EF4-FFF2-40B4-BE49-F238E27FC236}">
                <a16:creationId xmlns:a16="http://schemas.microsoft.com/office/drawing/2014/main" id="{1AC7BF96-C75E-7D6E-942C-3FC545DE1B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12253">
            <a:off x="6632181" y="2390703"/>
            <a:ext cx="914400" cy="914400"/>
          </a:xfrm>
          <a:prstGeom prst="rect">
            <a:avLst/>
          </a:prstGeom>
        </p:spPr>
      </p:pic>
      <p:pic>
        <p:nvPicPr>
          <p:cNvPr id="23" name="Grafik 22" descr="Ausrufezeichen Silhouette">
            <a:extLst>
              <a:ext uri="{FF2B5EF4-FFF2-40B4-BE49-F238E27FC236}">
                <a16:creationId xmlns:a16="http://schemas.microsoft.com/office/drawing/2014/main" id="{EC665C23-E3E6-EC54-547F-950D1C0071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12253">
            <a:off x="10600139" y="3524925"/>
            <a:ext cx="914400" cy="914400"/>
          </a:xfrm>
          <a:prstGeom prst="rect">
            <a:avLst/>
          </a:prstGeom>
        </p:spPr>
      </p:pic>
      <p:pic>
        <p:nvPicPr>
          <p:cNvPr id="24" name="Grafik 23" descr="Ausrufezeichen Silhouette">
            <a:extLst>
              <a:ext uri="{FF2B5EF4-FFF2-40B4-BE49-F238E27FC236}">
                <a16:creationId xmlns:a16="http://schemas.microsoft.com/office/drawing/2014/main" id="{596C189E-44B1-2346-01BB-14F6E1A7C4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12253">
            <a:off x="10227225" y="3317573"/>
            <a:ext cx="914400" cy="914400"/>
          </a:xfrm>
          <a:prstGeom prst="rect">
            <a:avLst/>
          </a:prstGeom>
        </p:spPr>
      </p:pic>
      <p:pic>
        <p:nvPicPr>
          <p:cNvPr id="25" name="Grafik 24" descr="Ausrufezeichen Silhouette">
            <a:extLst>
              <a:ext uri="{FF2B5EF4-FFF2-40B4-BE49-F238E27FC236}">
                <a16:creationId xmlns:a16="http://schemas.microsoft.com/office/drawing/2014/main" id="{053A5661-7F7B-212F-DB9B-F2FDA3DB5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12253">
            <a:off x="10451992" y="3091134"/>
            <a:ext cx="914400" cy="914400"/>
          </a:xfrm>
          <a:prstGeom prst="rect">
            <a:avLst/>
          </a:prstGeom>
        </p:spPr>
      </p:pic>
      <p:pic>
        <p:nvPicPr>
          <p:cNvPr id="26" name="Grafik 25" descr="Ausrufezeichen Silhouette">
            <a:extLst>
              <a:ext uri="{FF2B5EF4-FFF2-40B4-BE49-F238E27FC236}">
                <a16:creationId xmlns:a16="http://schemas.microsoft.com/office/drawing/2014/main" id="{C301C826-C251-0182-0052-F1A29C0B4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230121">
            <a:off x="1317190" y="1535407"/>
            <a:ext cx="914400" cy="914400"/>
          </a:xfrm>
          <a:prstGeom prst="rect">
            <a:avLst/>
          </a:prstGeom>
        </p:spPr>
      </p:pic>
      <p:pic>
        <p:nvPicPr>
          <p:cNvPr id="27" name="Grafik 26" descr="Ausrufezeichen Silhouette">
            <a:extLst>
              <a:ext uri="{FF2B5EF4-FFF2-40B4-BE49-F238E27FC236}">
                <a16:creationId xmlns:a16="http://schemas.microsoft.com/office/drawing/2014/main" id="{80D24151-459D-D9FC-EAEE-4785DBFCF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12253">
            <a:off x="734503" y="1882092"/>
            <a:ext cx="914400" cy="914400"/>
          </a:xfrm>
          <a:prstGeom prst="rect">
            <a:avLst/>
          </a:prstGeom>
        </p:spPr>
      </p:pic>
      <p:pic>
        <p:nvPicPr>
          <p:cNvPr id="28" name="Grafik 27" descr="Ausrufezeichen Silhouette">
            <a:extLst>
              <a:ext uri="{FF2B5EF4-FFF2-40B4-BE49-F238E27FC236}">
                <a16:creationId xmlns:a16="http://schemas.microsoft.com/office/drawing/2014/main" id="{C7C5D09B-4843-0E50-F1F8-73D70A25C5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59678">
            <a:off x="7121855" y="2844670"/>
            <a:ext cx="914400" cy="914400"/>
          </a:xfrm>
          <a:prstGeom prst="rect">
            <a:avLst/>
          </a:prstGeom>
        </p:spPr>
      </p:pic>
      <p:pic>
        <p:nvPicPr>
          <p:cNvPr id="29" name="Grafik 28" descr="Ausrufezeichen Silhouette">
            <a:extLst>
              <a:ext uri="{FF2B5EF4-FFF2-40B4-BE49-F238E27FC236}">
                <a16:creationId xmlns:a16="http://schemas.microsoft.com/office/drawing/2014/main" id="{91C82C4F-AB5A-C6E1-C8F6-A2954A15F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412253">
            <a:off x="996253" y="1661208"/>
            <a:ext cx="914400" cy="914400"/>
          </a:xfrm>
          <a:prstGeom prst="rect">
            <a:avLst/>
          </a:prstGeom>
        </p:spPr>
      </p:pic>
      <p:pic>
        <p:nvPicPr>
          <p:cNvPr id="30" name="Grafik 29" descr="Pfeil: Gerade Silhouette">
            <a:extLst>
              <a:ext uri="{FF2B5EF4-FFF2-40B4-BE49-F238E27FC236}">
                <a16:creationId xmlns:a16="http://schemas.microsoft.com/office/drawing/2014/main" id="{BEF6AD93-7393-4F76-38C0-BFD3F33854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271619" y="537695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1362A-5278-9F44-625A-9D361D407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Fragezeichen mit einfarbiger Füllung">
            <a:extLst>
              <a:ext uri="{FF2B5EF4-FFF2-40B4-BE49-F238E27FC236}">
                <a16:creationId xmlns:a16="http://schemas.microsoft.com/office/drawing/2014/main" id="{E2AE12CA-2A32-14E5-0523-294A1169D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18524" y="936527"/>
            <a:ext cx="914400" cy="914400"/>
          </a:xfrm>
          <a:prstGeom prst="rect">
            <a:avLst/>
          </a:prstGeom>
        </p:spPr>
      </p:pic>
      <p:pic>
        <p:nvPicPr>
          <p:cNvPr id="12" name="Grafik 11" descr="Hilfe Silhouette">
            <a:extLst>
              <a:ext uri="{FF2B5EF4-FFF2-40B4-BE49-F238E27FC236}">
                <a16:creationId xmlns:a16="http://schemas.microsoft.com/office/drawing/2014/main" id="{1EE94DC9-DAD7-00F1-928B-6D335AD885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39816" y="1021151"/>
            <a:ext cx="914400" cy="9144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BFF727-F12A-6F63-CE95-28DFF8966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6</a:t>
            </a:fld>
            <a:endParaRPr lang="de-AT"/>
          </a:p>
        </p:txBody>
      </p:sp>
      <p:pic>
        <p:nvPicPr>
          <p:cNvPr id="11" name="Grafik 10" descr="Fragezeichen Silhouette">
            <a:extLst>
              <a:ext uri="{FF2B5EF4-FFF2-40B4-BE49-F238E27FC236}">
                <a16:creationId xmlns:a16="http://schemas.microsoft.com/office/drawing/2014/main" id="{849F0D9F-B114-1DC8-0A8D-2E0BBCB900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35430" y="4937760"/>
            <a:ext cx="914400" cy="914400"/>
          </a:xfrm>
          <a:prstGeom prst="rect">
            <a:avLst/>
          </a:prstGeom>
        </p:spPr>
      </p:pic>
      <p:pic>
        <p:nvPicPr>
          <p:cNvPr id="13" name="Grafik 12" descr="Fragezeichen mit einfarbiger Füllung">
            <a:extLst>
              <a:ext uri="{FF2B5EF4-FFF2-40B4-BE49-F238E27FC236}">
                <a16:creationId xmlns:a16="http://schemas.microsoft.com/office/drawing/2014/main" id="{E57C5B5B-FE52-2110-2545-D7719C15A5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67065" y="3716543"/>
            <a:ext cx="914400" cy="914400"/>
          </a:xfrm>
          <a:prstGeom prst="rect">
            <a:avLst/>
          </a:prstGeom>
        </p:spPr>
      </p:pic>
      <p:pic>
        <p:nvPicPr>
          <p:cNvPr id="15" name="Grafik 14" descr="Marke Fragezeichen mit einfarbiger Füllung">
            <a:extLst>
              <a:ext uri="{FF2B5EF4-FFF2-40B4-BE49-F238E27FC236}">
                <a16:creationId xmlns:a16="http://schemas.microsoft.com/office/drawing/2014/main" id="{F9A730A8-1936-7264-6D8E-39120408AD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757500" y="4721617"/>
            <a:ext cx="914400" cy="914400"/>
          </a:xfrm>
          <a:prstGeom prst="rect">
            <a:avLst/>
          </a:prstGeom>
        </p:spPr>
      </p:pic>
      <p:pic>
        <p:nvPicPr>
          <p:cNvPr id="17" name="Grafik 16" descr="Marke Fragezeichen Silhouette">
            <a:extLst>
              <a:ext uri="{FF2B5EF4-FFF2-40B4-BE49-F238E27FC236}">
                <a16:creationId xmlns:a16="http://schemas.microsoft.com/office/drawing/2014/main" id="{6575716F-8557-7970-70A7-34E8924170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610600" y="848977"/>
            <a:ext cx="914400" cy="914400"/>
          </a:xfrm>
          <a:prstGeom prst="rect">
            <a:avLst/>
          </a:prstGeom>
        </p:spPr>
      </p:pic>
      <p:pic>
        <p:nvPicPr>
          <p:cNvPr id="19" name="Grafik 18" descr="Hilfe mit einfarbiger Füllung">
            <a:extLst>
              <a:ext uri="{FF2B5EF4-FFF2-40B4-BE49-F238E27FC236}">
                <a16:creationId xmlns:a16="http://schemas.microsoft.com/office/drawing/2014/main" id="{261C7D70-CD75-4A00-4459-3718D017595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962442" y="4927600"/>
            <a:ext cx="914400" cy="914400"/>
          </a:xfrm>
          <a:prstGeom prst="rect">
            <a:avLst/>
          </a:prstGeom>
        </p:spPr>
      </p:pic>
      <p:pic>
        <p:nvPicPr>
          <p:cNvPr id="21" name="Grafik 20" descr="Fragezeichen mit einfarbiger Füllung">
            <a:extLst>
              <a:ext uri="{FF2B5EF4-FFF2-40B4-BE49-F238E27FC236}">
                <a16:creationId xmlns:a16="http://schemas.microsoft.com/office/drawing/2014/main" id="{614F741D-0BEA-BB5C-413E-0892EE1F0F2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965129" y="4793740"/>
            <a:ext cx="914400" cy="914400"/>
          </a:xfrm>
          <a:prstGeom prst="rect">
            <a:avLst/>
          </a:prstGeom>
        </p:spPr>
      </p:pic>
      <p:pic>
        <p:nvPicPr>
          <p:cNvPr id="23" name="Grafik 22" descr="Hilfe Silhouette">
            <a:extLst>
              <a:ext uri="{FF2B5EF4-FFF2-40B4-BE49-F238E27FC236}">
                <a16:creationId xmlns:a16="http://schemas.microsoft.com/office/drawing/2014/main" id="{8A60C39D-0875-915E-1569-74F659C2A2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88878" y="1107758"/>
            <a:ext cx="914400" cy="914400"/>
          </a:xfrm>
          <a:prstGeom prst="rect">
            <a:avLst/>
          </a:prstGeom>
        </p:spPr>
      </p:pic>
      <p:pic>
        <p:nvPicPr>
          <p:cNvPr id="24" name="Grafik 23" descr="Fragezeichen Silhouette">
            <a:extLst>
              <a:ext uri="{FF2B5EF4-FFF2-40B4-BE49-F238E27FC236}">
                <a16:creationId xmlns:a16="http://schemas.microsoft.com/office/drawing/2014/main" id="{E9924930-8EDE-9678-85B2-37804A4E1D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85567" y="3195834"/>
            <a:ext cx="914400" cy="914400"/>
          </a:xfrm>
          <a:prstGeom prst="rect">
            <a:avLst/>
          </a:prstGeom>
        </p:spPr>
      </p:pic>
      <p:pic>
        <p:nvPicPr>
          <p:cNvPr id="25" name="Grafik 24" descr="Fragezeichen mit einfarbiger Füllung">
            <a:extLst>
              <a:ext uri="{FF2B5EF4-FFF2-40B4-BE49-F238E27FC236}">
                <a16:creationId xmlns:a16="http://schemas.microsoft.com/office/drawing/2014/main" id="{DBF78E20-0517-3EA7-B6A6-62B336CF11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49739" y="944228"/>
            <a:ext cx="914400" cy="914400"/>
          </a:xfrm>
          <a:prstGeom prst="rect">
            <a:avLst/>
          </a:prstGeom>
        </p:spPr>
      </p:pic>
      <p:pic>
        <p:nvPicPr>
          <p:cNvPr id="26" name="Grafik 25" descr="Marke Fragezeichen mit einfarbiger Füllung">
            <a:extLst>
              <a:ext uri="{FF2B5EF4-FFF2-40B4-BE49-F238E27FC236}">
                <a16:creationId xmlns:a16="http://schemas.microsoft.com/office/drawing/2014/main" id="{9982FBE0-B7AD-7D97-5169-AB5120CB40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36155" y="837818"/>
            <a:ext cx="914400" cy="914400"/>
          </a:xfrm>
          <a:prstGeom prst="rect">
            <a:avLst/>
          </a:prstGeom>
        </p:spPr>
      </p:pic>
      <p:pic>
        <p:nvPicPr>
          <p:cNvPr id="27" name="Grafik 26" descr="Marke Fragezeichen Silhouette">
            <a:extLst>
              <a:ext uri="{FF2B5EF4-FFF2-40B4-BE49-F238E27FC236}">
                <a16:creationId xmlns:a16="http://schemas.microsoft.com/office/drawing/2014/main" id="{8BD8018E-3F65-39E6-E785-AECD0245A22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392762" y="3794267"/>
            <a:ext cx="914400" cy="914400"/>
          </a:xfrm>
          <a:prstGeom prst="rect">
            <a:avLst/>
          </a:prstGeom>
        </p:spPr>
      </p:pic>
      <p:pic>
        <p:nvPicPr>
          <p:cNvPr id="28" name="Grafik 27" descr="Hilfe mit einfarbiger Füllung">
            <a:extLst>
              <a:ext uri="{FF2B5EF4-FFF2-40B4-BE49-F238E27FC236}">
                <a16:creationId xmlns:a16="http://schemas.microsoft.com/office/drawing/2014/main" id="{A37C6CA5-3EAD-08EC-135E-E2F9E152A0C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46854" y="3146510"/>
            <a:ext cx="914400" cy="914400"/>
          </a:xfrm>
          <a:prstGeom prst="rect">
            <a:avLst/>
          </a:prstGeom>
        </p:spPr>
      </p:pic>
      <p:pic>
        <p:nvPicPr>
          <p:cNvPr id="29" name="Grafik 28" descr="Fragezeichen mit einfarbiger Füllung">
            <a:extLst>
              <a:ext uri="{FF2B5EF4-FFF2-40B4-BE49-F238E27FC236}">
                <a16:creationId xmlns:a16="http://schemas.microsoft.com/office/drawing/2014/main" id="{C78CFA32-DC1D-AF22-CC7A-16CB5BEEFF8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548323" y="3367191"/>
            <a:ext cx="914400" cy="914400"/>
          </a:xfrm>
          <a:prstGeom prst="rect">
            <a:avLst/>
          </a:prstGeom>
        </p:spPr>
      </p:pic>
      <p:pic>
        <p:nvPicPr>
          <p:cNvPr id="30" name="Grafik 29" descr="Hilfe Silhouette">
            <a:extLst>
              <a:ext uri="{FF2B5EF4-FFF2-40B4-BE49-F238E27FC236}">
                <a16:creationId xmlns:a16="http://schemas.microsoft.com/office/drawing/2014/main" id="{BBD4312C-4607-8B96-F8BB-6694A781F6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4348" y="4524218"/>
            <a:ext cx="914400" cy="914400"/>
          </a:xfrm>
          <a:prstGeom prst="rect">
            <a:avLst/>
          </a:prstGeom>
        </p:spPr>
      </p:pic>
      <p:pic>
        <p:nvPicPr>
          <p:cNvPr id="31" name="Grafik 30" descr="Fragezeichen Silhouette">
            <a:extLst>
              <a:ext uri="{FF2B5EF4-FFF2-40B4-BE49-F238E27FC236}">
                <a16:creationId xmlns:a16="http://schemas.microsoft.com/office/drawing/2014/main" id="{31712E88-E34A-D7E4-81B3-4F37CDC90A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591363" y="3624777"/>
            <a:ext cx="914400" cy="914400"/>
          </a:xfrm>
          <a:prstGeom prst="rect">
            <a:avLst/>
          </a:prstGeom>
        </p:spPr>
      </p:pic>
      <p:pic>
        <p:nvPicPr>
          <p:cNvPr id="32" name="Grafik 31" descr="Hilfe Silhouette">
            <a:extLst>
              <a:ext uri="{FF2B5EF4-FFF2-40B4-BE49-F238E27FC236}">
                <a16:creationId xmlns:a16="http://schemas.microsoft.com/office/drawing/2014/main" id="{999AEA60-514A-509F-1932-D591ACC58E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21970" y="3759900"/>
            <a:ext cx="914400" cy="914400"/>
          </a:xfrm>
          <a:prstGeom prst="rect">
            <a:avLst/>
          </a:prstGeom>
        </p:spPr>
      </p:pic>
      <p:pic>
        <p:nvPicPr>
          <p:cNvPr id="33" name="Grafik 32" descr="Fragezeichen mit einfarbiger Füllung">
            <a:extLst>
              <a:ext uri="{FF2B5EF4-FFF2-40B4-BE49-F238E27FC236}">
                <a16:creationId xmlns:a16="http://schemas.microsoft.com/office/drawing/2014/main" id="{A4EE1816-8078-E427-5D26-DF41E25FBB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7232" y="915162"/>
            <a:ext cx="914400" cy="914400"/>
          </a:xfrm>
          <a:prstGeom prst="rect">
            <a:avLst/>
          </a:prstGeom>
        </p:spPr>
      </p:pic>
      <p:pic>
        <p:nvPicPr>
          <p:cNvPr id="34" name="Grafik 33" descr="Hilfe Silhouette">
            <a:extLst>
              <a:ext uri="{FF2B5EF4-FFF2-40B4-BE49-F238E27FC236}">
                <a16:creationId xmlns:a16="http://schemas.microsoft.com/office/drawing/2014/main" id="{3C2C9C07-376D-A2DB-C19E-BAFD221508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93252" y="5095730"/>
            <a:ext cx="914400" cy="914400"/>
          </a:xfrm>
          <a:prstGeom prst="rect">
            <a:avLst/>
          </a:prstGeom>
        </p:spPr>
      </p:pic>
      <p:pic>
        <p:nvPicPr>
          <p:cNvPr id="35" name="Grafik 34" descr="Fragezeichen mit einfarbiger Füllung">
            <a:extLst>
              <a:ext uri="{FF2B5EF4-FFF2-40B4-BE49-F238E27FC236}">
                <a16:creationId xmlns:a16="http://schemas.microsoft.com/office/drawing/2014/main" id="{C3441B35-1BA1-C593-F6B5-A953FB8D5C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29958" y="5283594"/>
            <a:ext cx="914400" cy="914400"/>
          </a:xfrm>
          <a:prstGeom prst="rect">
            <a:avLst/>
          </a:prstGeom>
        </p:spPr>
      </p:pic>
      <p:pic>
        <p:nvPicPr>
          <p:cNvPr id="36" name="Grafik 35" descr="Hilfe Silhouette">
            <a:extLst>
              <a:ext uri="{FF2B5EF4-FFF2-40B4-BE49-F238E27FC236}">
                <a16:creationId xmlns:a16="http://schemas.microsoft.com/office/drawing/2014/main" id="{BF8FD032-8ECC-BC97-487A-A5699B7B35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26316" y="3156085"/>
            <a:ext cx="914400" cy="914400"/>
          </a:xfrm>
          <a:prstGeom prst="rect">
            <a:avLst/>
          </a:prstGeom>
        </p:spPr>
      </p:pic>
      <p:pic>
        <p:nvPicPr>
          <p:cNvPr id="37" name="Grafik 36" descr="Hilfe mit einfarbiger Füllung">
            <a:extLst>
              <a:ext uri="{FF2B5EF4-FFF2-40B4-BE49-F238E27FC236}">
                <a16:creationId xmlns:a16="http://schemas.microsoft.com/office/drawing/2014/main" id="{6E6AED73-13D4-A61E-B38C-E3500C5DAC6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883721" y="3116788"/>
            <a:ext cx="914400" cy="914400"/>
          </a:xfrm>
          <a:prstGeom prst="rect">
            <a:avLst/>
          </a:prstGeom>
        </p:spPr>
      </p:pic>
      <p:pic>
        <p:nvPicPr>
          <p:cNvPr id="38" name="Grafik 37" descr="Fragezeichen Silhouette">
            <a:extLst>
              <a:ext uri="{FF2B5EF4-FFF2-40B4-BE49-F238E27FC236}">
                <a16:creationId xmlns:a16="http://schemas.microsoft.com/office/drawing/2014/main" id="{4C4D7CB6-6A0D-F55D-A25B-762509F851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21665" y="3097144"/>
            <a:ext cx="914400" cy="914400"/>
          </a:xfrm>
          <a:prstGeom prst="rect">
            <a:avLst/>
          </a:prstGeom>
        </p:spPr>
      </p:pic>
      <p:pic>
        <p:nvPicPr>
          <p:cNvPr id="39" name="Grafik 38" descr="Hilfe mit einfarbiger Füllung">
            <a:extLst>
              <a:ext uri="{FF2B5EF4-FFF2-40B4-BE49-F238E27FC236}">
                <a16:creationId xmlns:a16="http://schemas.microsoft.com/office/drawing/2014/main" id="{59734641-EB58-2431-75CA-DDA68C2C4CE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31670" y="5426059"/>
            <a:ext cx="914400" cy="914400"/>
          </a:xfrm>
          <a:prstGeom prst="rect">
            <a:avLst/>
          </a:prstGeom>
        </p:spPr>
      </p:pic>
      <p:pic>
        <p:nvPicPr>
          <p:cNvPr id="40" name="Grafik 39" descr="Hilfe mit einfarbiger Füllung">
            <a:extLst>
              <a:ext uri="{FF2B5EF4-FFF2-40B4-BE49-F238E27FC236}">
                <a16:creationId xmlns:a16="http://schemas.microsoft.com/office/drawing/2014/main" id="{1E7E13DB-2C5A-67DD-1188-B23B504CC67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338606" y="4189904"/>
            <a:ext cx="914400" cy="914400"/>
          </a:xfrm>
          <a:prstGeom prst="rect">
            <a:avLst/>
          </a:prstGeom>
        </p:spPr>
      </p:pic>
      <p:pic>
        <p:nvPicPr>
          <p:cNvPr id="41" name="Grafik 40" descr="Fragezeichen Silhouette">
            <a:extLst>
              <a:ext uri="{FF2B5EF4-FFF2-40B4-BE49-F238E27FC236}">
                <a16:creationId xmlns:a16="http://schemas.microsoft.com/office/drawing/2014/main" id="{C2B24F28-85EB-FE17-9C34-F943D165D2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800319" y="4202638"/>
            <a:ext cx="914400" cy="914400"/>
          </a:xfrm>
          <a:prstGeom prst="rect">
            <a:avLst/>
          </a:prstGeom>
        </p:spPr>
      </p:pic>
      <p:pic>
        <p:nvPicPr>
          <p:cNvPr id="42" name="Grafik 41" descr="Hilfe Silhouette">
            <a:extLst>
              <a:ext uri="{FF2B5EF4-FFF2-40B4-BE49-F238E27FC236}">
                <a16:creationId xmlns:a16="http://schemas.microsoft.com/office/drawing/2014/main" id="{35F4E074-1591-BAAC-3616-57292C138A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28367" y="5415427"/>
            <a:ext cx="914400" cy="914400"/>
          </a:xfrm>
          <a:prstGeom prst="rect">
            <a:avLst/>
          </a:prstGeom>
        </p:spPr>
      </p:pic>
      <p:pic>
        <p:nvPicPr>
          <p:cNvPr id="5" name="Grafik 4" descr="Fragezeichen Silhouette">
            <a:extLst>
              <a:ext uri="{FF2B5EF4-FFF2-40B4-BE49-F238E27FC236}">
                <a16:creationId xmlns:a16="http://schemas.microsoft.com/office/drawing/2014/main" id="{F04A15D9-81C4-A0F3-5DA6-B3D60BF4A4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18368" y="5262563"/>
            <a:ext cx="914400" cy="914400"/>
          </a:xfrm>
          <a:prstGeom prst="rect">
            <a:avLst/>
          </a:prstGeom>
        </p:spPr>
      </p:pic>
      <p:pic>
        <p:nvPicPr>
          <p:cNvPr id="3" name="Grafik 2" descr="Hilfe mit einfarbiger Füllung">
            <a:extLst>
              <a:ext uri="{FF2B5EF4-FFF2-40B4-BE49-F238E27FC236}">
                <a16:creationId xmlns:a16="http://schemas.microsoft.com/office/drawing/2014/main" id="{7644E43D-F938-45C5-1168-B82BD53A85F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609552" y="5214930"/>
            <a:ext cx="914400" cy="9144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916CCE4B-77F8-1F8B-A505-6F8DF8600E9C}"/>
              </a:ext>
            </a:extLst>
          </p:cNvPr>
          <p:cNvSpPr/>
          <p:nvPr/>
        </p:nvSpPr>
        <p:spPr>
          <a:xfrm>
            <a:off x="5032138" y="4226071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B5CFD2E-1884-40AC-8A08-80E57595CDCC}"/>
              </a:ext>
            </a:extLst>
          </p:cNvPr>
          <p:cNvSpPr/>
          <p:nvPr/>
        </p:nvSpPr>
        <p:spPr>
          <a:xfrm>
            <a:off x="1611451" y="1685334"/>
            <a:ext cx="8445655" cy="2454130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>
                <a:solidFill>
                  <a:schemeClr val="tx1"/>
                </a:solidFill>
              </a:rPr>
              <a:t>Was wäre, wenn es kein Ehrenamt geben würde? </a:t>
            </a:r>
            <a:endParaRPr lang="de-AT" sz="3200" b="1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5B06E93-2A62-18FF-60D3-1EDBE4AC2068}"/>
              </a:ext>
            </a:extLst>
          </p:cNvPr>
          <p:cNvSpPr/>
          <p:nvPr/>
        </p:nvSpPr>
        <p:spPr>
          <a:xfrm>
            <a:off x="3092001" y="4466302"/>
            <a:ext cx="6007998" cy="1164224"/>
          </a:xfrm>
          <a:prstGeom prst="rect">
            <a:avLst/>
          </a:prstGeom>
          <a:solidFill>
            <a:srgbClr val="FBD58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b="1" dirty="0">
                <a:solidFill>
                  <a:schemeClr val="tx1"/>
                </a:solidFill>
              </a:rPr>
              <a:t>Aufgabe:</a:t>
            </a:r>
          </a:p>
          <a:p>
            <a:pPr algn="ctr"/>
            <a:endParaRPr lang="de-AT" sz="1200" dirty="0">
              <a:solidFill>
                <a:schemeClr val="tx1"/>
              </a:solidFill>
            </a:endParaRPr>
          </a:p>
          <a:p>
            <a:pPr algn="ctr"/>
            <a:r>
              <a:rPr lang="de-AT" sz="2400" dirty="0">
                <a:solidFill>
                  <a:schemeClr val="tx1"/>
                </a:solidFill>
              </a:rPr>
              <a:t>Diskutiere mit deinem:r Sitznachbar:in!</a:t>
            </a:r>
          </a:p>
        </p:txBody>
      </p:sp>
      <p:pic>
        <p:nvPicPr>
          <p:cNvPr id="10" name="Grafik 9" descr="Marke Fragezeichen Silhouette">
            <a:extLst>
              <a:ext uri="{FF2B5EF4-FFF2-40B4-BE49-F238E27FC236}">
                <a16:creationId xmlns:a16="http://schemas.microsoft.com/office/drawing/2014/main" id="{C4995D14-0DA5-FD39-3CBE-1D79747D12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466349" y="848977"/>
            <a:ext cx="914400" cy="914400"/>
          </a:xfrm>
          <a:prstGeom prst="rect">
            <a:avLst/>
          </a:prstGeom>
        </p:spPr>
      </p:pic>
      <p:pic>
        <p:nvPicPr>
          <p:cNvPr id="16" name="Grafik 15" descr="Fragezeichen Silhouette">
            <a:extLst>
              <a:ext uri="{FF2B5EF4-FFF2-40B4-BE49-F238E27FC236}">
                <a16:creationId xmlns:a16="http://schemas.microsoft.com/office/drawing/2014/main" id="{BB25AD3F-538B-F8B5-291A-F20C548C53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105847" y="859696"/>
            <a:ext cx="914400" cy="9144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BF34E2B6-321E-C912-9BCB-C73471C911B6}"/>
              </a:ext>
            </a:extLst>
          </p:cNvPr>
          <p:cNvSpPr/>
          <p:nvPr/>
        </p:nvSpPr>
        <p:spPr>
          <a:xfrm>
            <a:off x="4843" y="1570082"/>
            <a:ext cx="7166610" cy="45719"/>
          </a:xfrm>
          <a:prstGeom prst="rect">
            <a:avLst/>
          </a:prstGeom>
          <a:solidFill>
            <a:srgbClr val="F9BA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575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820BE6-F5AD-8E19-B4AF-BC6F03AB2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Ehrenamtliche Organisationen in Österreich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4C6C5F-6311-0CED-477F-89BCD12CC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7</a:t>
            </a:fld>
            <a:endParaRPr lang="de-AT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C429224-C694-1901-4671-FCED31B3E9B2}"/>
              </a:ext>
            </a:extLst>
          </p:cNvPr>
          <p:cNvGrpSpPr/>
          <p:nvPr/>
        </p:nvGrpSpPr>
        <p:grpSpPr>
          <a:xfrm>
            <a:off x="250480" y="2242043"/>
            <a:ext cx="2026329" cy="2282864"/>
            <a:chOff x="823825" y="2299081"/>
            <a:chExt cx="2268673" cy="2896967"/>
          </a:xfrm>
          <a:solidFill>
            <a:srgbClr val="FBD589"/>
          </a:solidFill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65EED141-F784-AFA6-CA60-87575429A72C}"/>
                </a:ext>
              </a:extLst>
            </p:cNvPr>
            <p:cNvSpPr/>
            <p:nvPr/>
          </p:nvSpPr>
          <p:spPr>
            <a:xfrm rot="21420000">
              <a:off x="823825" y="2611565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FBD589"/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DE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DE" sz="2000" b="1" dirty="0">
                  <a:solidFill>
                    <a:schemeClr val="tx1"/>
                  </a:solidFill>
                </a:rPr>
                <a:t>Katastrophen- und Rettungsdienste</a:t>
              </a:r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0919FB3D-958B-1381-E9C6-0FEAC07713F1}"/>
                </a:ext>
              </a:extLst>
            </p:cNvPr>
            <p:cNvGrpSpPr/>
            <p:nvPr/>
          </p:nvGrpSpPr>
          <p:grpSpPr>
            <a:xfrm>
              <a:off x="2784012" y="2299081"/>
              <a:ext cx="180000" cy="471289"/>
              <a:chOff x="2784012" y="2299081"/>
              <a:chExt cx="180000" cy="471289"/>
            </a:xfrm>
            <a:grpFill/>
          </p:grpSpPr>
          <p:sp>
            <p:nvSpPr>
              <p:cNvPr id="10" name="Ellipse 14">
                <a:extLst>
                  <a:ext uri="{FF2B5EF4-FFF2-40B4-BE49-F238E27FC236}">
                    <a16:creationId xmlns:a16="http://schemas.microsoft.com/office/drawing/2014/main" id="{26C2397F-2705-C4B0-6654-6E8B149891CC}"/>
                  </a:ext>
                </a:extLst>
              </p:cNvPr>
              <p:cNvSpPr/>
              <p:nvPr/>
            </p:nvSpPr>
            <p:spPr>
              <a:xfrm>
                <a:off x="2784012" y="2590370"/>
                <a:ext cx="180000" cy="180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Freihandform: Form 19">
                <a:extLst>
                  <a:ext uri="{FF2B5EF4-FFF2-40B4-BE49-F238E27FC236}">
                    <a16:creationId xmlns:a16="http://schemas.microsoft.com/office/drawing/2014/main" id="{A3229550-0D47-ACA3-38C7-373892CB6E21}"/>
                  </a:ext>
                </a:extLst>
              </p:cNvPr>
              <p:cNvSpPr/>
              <p:nvPr/>
            </p:nvSpPr>
            <p:spPr>
              <a:xfrm>
                <a:off x="2838011" y="2299081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grp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6AEA2EF1-E3AE-DA81-A61F-2BCBF16E6A7E}"/>
              </a:ext>
            </a:extLst>
          </p:cNvPr>
          <p:cNvSpPr/>
          <p:nvPr/>
        </p:nvSpPr>
        <p:spPr>
          <a:xfrm flipV="1">
            <a:off x="0" y="2004302"/>
            <a:ext cx="12192000" cy="365124"/>
          </a:xfrm>
          <a:custGeom>
            <a:avLst/>
            <a:gdLst>
              <a:gd name="connsiteX0" fmla="*/ 0 w 3669631"/>
              <a:gd name="connsiteY0" fmla="*/ 67185 h 214909"/>
              <a:gd name="connsiteX1" fmla="*/ 842210 w 3669631"/>
              <a:gd name="connsiteY1" fmla="*/ 7027 h 214909"/>
              <a:gd name="connsiteX2" fmla="*/ 1852863 w 3669631"/>
              <a:gd name="connsiteY2" fmla="*/ 211564 h 214909"/>
              <a:gd name="connsiteX3" fmla="*/ 2779295 w 3669631"/>
              <a:gd name="connsiteY3" fmla="*/ 139374 h 214909"/>
              <a:gd name="connsiteX4" fmla="*/ 3669631 w 3669631"/>
              <a:gd name="connsiteY4" fmla="*/ 211564 h 214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9631" h="214909">
                <a:moveTo>
                  <a:pt x="0" y="67185"/>
                </a:moveTo>
                <a:cubicBezTo>
                  <a:pt x="266700" y="25074"/>
                  <a:pt x="533400" y="-17036"/>
                  <a:pt x="842210" y="7027"/>
                </a:cubicBezTo>
                <a:cubicBezTo>
                  <a:pt x="1151020" y="31090"/>
                  <a:pt x="1530016" y="189506"/>
                  <a:pt x="1852863" y="211564"/>
                </a:cubicBezTo>
                <a:cubicBezTo>
                  <a:pt x="2175710" y="233622"/>
                  <a:pt x="2476500" y="139374"/>
                  <a:pt x="2779295" y="139374"/>
                </a:cubicBezTo>
                <a:cubicBezTo>
                  <a:pt x="3082090" y="139374"/>
                  <a:pt x="3375860" y="175469"/>
                  <a:pt x="3669631" y="2115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E386415-C0FB-8975-88C8-A66DDF6B3A56}"/>
              </a:ext>
            </a:extLst>
          </p:cNvPr>
          <p:cNvGrpSpPr/>
          <p:nvPr/>
        </p:nvGrpSpPr>
        <p:grpSpPr>
          <a:xfrm>
            <a:off x="2722172" y="2193326"/>
            <a:ext cx="1903333" cy="2626539"/>
            <a:chOff x="552987" y="2262967"/>
            <a:chExt cx="2268673" cy="2828487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90928E5C-EA27-30C2-C159-63FCE658DE28}"/>
                </a:ext>
              </a:extLst>
            </p:cNvPr>
            <p:cNvSpPr/>
            <p:nvPr/>
          </p:nvSpPr>
          <p:spPr>
            <a:xfrm rot="180000">
              <a:off x="552987" y="2506971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solidFill>
              <a:srgbClr val="FDE9C2"/>
            </a:solidFill>
            <a:ln>
              <a:solidFill>
                <a:srgbClr val="FDE9C2"/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b="1" dirty="0">
                  <a:solidFill>
                    <a:schemeClr val="tx1"/>
                  </a:solidFill>
                </a:rPr>
                <a:t>Soziales und Gesundheit</a:t>
              </a:r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DCB64F49-5A30-9638-C9EF-D6F1B899C2DC}"/>
                </a:ext>
              </a:extLst>
            </p:cNvPr>
            <p:cNvGrpSpPr/>
            <p:nvPr/>
          </p:nvGrpSpPr>
          <p:grpSpPr>
            <a:xfrm>
              <a:off x="797594" y="2262967"/>
              <a:ext cx="180000" cy="464580"/>
              <a:chOff x="797594" y="2262967"/>
              <a:chExt cx="180000" cy="464580"/>
            </a:xfrm>
          </p:grpSpPr>
          <p:sp>
            <p:nvSpPr>
              <p:cNvPr id="16" name="Ellipse 40">
                <a:extLst>
                  <a:ext uri="{FF2B5EF4-FFF2-40B4-BE49-F238E27FC236}">
                    <a16:creationId xmlns:a16="http://schemas.microsoft.com/office/drawing/2014/main" id="{5E148FD7-6FFE-F947-C922-DD819E81D5DD}"/>
                  </a:ext>
                </a:extLst>
              </p:cNvPr>
              <p:cNvSpPr/>
              <p:nvPr/>
            </p:nvSpPr>
            <p:spPr>
              <a:xfrm>
                <a:off x="797594" y="2547547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Freihandform: Form 41">
                <a:extLst>
                  <a:ext uri="{FF2B5EF4-FFF2-40B4-BE49-F238E27FC236}">
                    <a16:creationId xmlns:a16="http://schemas.microsoft.com/office/drawing/2014/main" id="{D00E1D44-3003-2A4A-829B-6956D649BC95}"/>
                  </a:ext>
                </a:extLst>
              </p:cNvPr>
              <p:cNvSpPr/>
              <p:nvPr/>
            </p:nvSpPr>
            <p:spPr>
              <a:xfrm>
                <a:off x="862185" y="2262967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9A8BAD1C-098D-CFAB-05C1-287B6650E5CC}"/>
              </a:ext>
            </a:extLst>
          </p:cNvPr>
          <p:cNvGrpSpPr/>
          <p:nvPr/>
        </p:nvGrpSpPr>
        <p:grpSpPr>
          <a:xfrm>
            <a:off x="5018962" y="1892115"/>
            <a:ext cx="1903333" cy="2690661"/>
            <a:chOff x="857574" y="2305790"/>
            <a:chExt cx="2268673" cy="2897540"/>
          </a:xfrm>
          <a:solidFill>
            <a:srgbClr val="FBD589"/>
          </a:solidFill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D1B3467C-C5E6-62FD-0F68-36E64B5606F7}"/>
                </a:ext>
              </a:extLst>
            </p:cNvPr>
            <p:cNvSpPr/>
            <p:nvPr/>
          </p:nvSpPr>
          <p:spPr>
            <a:xfrm rot="21420000">
              <a:off x="857574" y="2618847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FBD589"/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b="1" dirty="0">
                  <a:solidFill>
                    <a:schemeClr val="tx1"/>
                  </a:solidFill>
                </a:rPr>
                <a:t>Umwelt, Natur und Tierschutz</a:t>
              </a:r>
              <a:endParaRPr lang="de-DE" sz="2000" b="1" dirty="0">
                <a:solidFill>
                  <a:schemeClr val="tx1"/>
                </a:solidFill>
              </a:endParaRPr>
            </a:p>
            <a:p>
              <a:pPr algn="ctr"/>
              <a:endParaRPr lang="de-DE" sz="20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37491E60-5CF6-8895-9600-169C25C53852}"/>
                </a:ext>
              </a:extLst>
            </p:cNvPr>
            <p:cNvGrpSpPr/>
            <p:nvPr/>
          </p:nvGrpSpPr>
          <p:grpSpPr>
            <a:xfrm>
              <a:off x="2784012" y="2305790"/>
              <a:ext cx="180000" cy="464580"/>
              <a:chOff x="2784012" y="2305790"/>
              <a:chExt cx="180000" cy="464580"/>
            </a:xfrm>
            <a:grpFill/>
          </p:grpSpPr>
          <p:sp>
            <p:nvSpPr>
              <p:cNvPr id="21" name="Ellipse 64">
                <a:extLst>
                  <a:ext uri="{FF2B5EF4-FFF2-40B4-BE49-F238E27FC236}">
                    <a16:creationId xmlns:a16="http://schemas.microsoft.com/office/drawing/2014/main" id="{CF77692C-4CD1-24B7-88CD-A85B2D16D3AE}"/>
                  </a:ext>
                </a:extLst>
              </p:cNvPr>
              <p:cNvSpPr/>
              <p:nvPr/>
            </p:nvSpPr>
            <p:spPr>
              <a:xfrm>
                <a:off x="2784012" y="2590370"/>
                <a:ext cx="180000" cy="180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2" name="Freihandform: Form 65">
                <a:extLst>
                  <a:ext uri="{FF2B5EF4-FFF2-40B4-BE49-F238E27FC236}">
                    <a16:creationId xmlns:a16="http://schemas.microsoft.com/office/drawing/2014/main" id="{77738C3E-2F0C-3F25-F70A-E98B81EC59FF}"/>
                  </a:ext>
                </a:extLst>
              </p:cNvPr>
              <p:cNvSpPr/>
              <p:nvPr/>
            </p:nvSpPr>
            <p:spPr>
              <a:xfrm>
                <a:off x="2848603" y="2305790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grp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435E6040-6826-E6F6-AE8A-F1A22377CE1C}"/>
              </a:ext>
            </a:extLst>
          </p:cNvPr>
          <p:cNvGrpSpPr/>
          <p:nvPr/>
        </p:nvGrpSpPr>
        <p:grpSpPr>
          <a:xfrm>
            <a:off x="7361279" y="1918396"/>
            <a:ext cx="1903333" cy="2626539"/>
            <a:chOff x="552987" y="2262967"/>
            <a:chExt cx="2268673" cy="2828487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9C4434BB-E585-4070-9116-57C4C3B386B0}"/>
                </a:ext>
              </a:extLst>
            </p:cNvPr>
            <p:cNvSpPr/>
            <p:nvPr/>
          </p:nvSpPr>
          <p:spPr>
            <a:xfrm rot="180000">
              <a:off x="552987" y="2506971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solidFill>
              <a:srgbClr val="FDE9C2"/>
            </a:solidFill>
            <a:ln>
              <a:solidFill>
                <a:srgbClr val="FDE9C2"/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b="1" dirty="0">
                  <a:solidFill>
                    <a:schemeClr val="tx1"/>
                  </a:solidFill>
                </a:rPr>
                <a:t>Sport und Bewegung</a:t>
              </a:r>
            </a:p>
          </p:txBody>
        </p:sp>
        <p:grpSp>
          <p:nvGrpSpPr>
            <p:cNvPr id="25" name="Gruppieren 24">
              <a:extLst>
                <a:ext uri="{FF2B5EF4-FFF2-40B4-BE49-F238E27FC236}">
                  <a16:creationId xmlns:a16="http://schemas.microsoft.com/office/drawing/2014/main" id="{A3DE0671-2ED3-F0B9-2552-9ACF0CEFD2D2}"/>
                </a:ext>
              </a:extLst>
            </p:cNvPr>
            <p:cNvGrpSpPr/>
            <p:nvPr/>
          </p:nvGrpSpPr>
          <p:grpSpPr>
            <a:xfrm>
              <a:off x="797594" y="2262967"/>
              <a:ext cx="180000" cy="464580"/>
              <a:chOff x="797594" y="2262967"/>
              <a:chExt cx="180000" cy="464580"/>
            </a:xfrm>
          </p:grpSpPr>
          <p:sp>
            <p:nvSpPr>
              <p:cNvPr id="26" name="Ellipse 40">
                <a:extLst>
                  <a:ext uri="{FF2B5EF4-FFF2-40B4-BE49-F238E27FC236}">
                    <a16:creationId xmlns:a16="http://schemas.microsoft.com/office/drawing/2014/main" id="{82BF3E1A-69BE-B1A5-3453-BE7664CA9726}"/>
                  </a:ext>
                </a:extLst>
              </p:cNvPr>
              <p:cNvSpPr/>
              <p:nvPr/>
            </p:nvSpPr>
            <p:spPr>
              <a:xfrm>
                <a:off x="797594" y="2547547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Freihandform: Form 41">
                <a:extLst>
                  <a:ext uri="{FF2B5EF4-FFF2-40B4-BE49-F238E27FC236}">
                    <a16:creationId xmlns:a16="http://schemas.microsoft.com/office/drawing/2014/main" id="{3C54595E-0A44-F4C8-09D0-CA2E9CC1DFBD}"/>
                  </a:ext>
                </a:extLst>
              </p:cNvPr>
              <p:cNvSpPr/>
              <p:nvPr/>
            </p:nvSpPr>
            <p:spPr>
              <a:xfrm>
                <a:off x="862185" y="2262967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AADA6CC-0E3C-B018-5AF1-034165CEF767}"/>
              </a:ext>
            </a:extLst>
          </p:cNvPr>
          <p:cNvGrpSpPr/>
          <p:nvPr/>
        </p:nvGrpSpPr>
        <p:grpSpPr>
          <a:xfrm>
            <a:off x="9807388" y="1940277"/>
            <a:ext cx="1903333" cy="2690661"/>
            <a:chOff x="857574" y="2305790"/>
            <a:chExt cx="2268673" cy="2897540"/>
          </a:xfrm>
          <a:solidFill>
            <a:srgbClr val="FBD589"/>
          </a:solidFill>
        </p:grpSpPr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009BA5FF-AD0D-3593-3FAB-380F44478894}"/>
                </a:ext>
              </a:extLst>
            </p:cNvPr>
            <p:cNvSpPr/>
            <p:nvPr/>
          </p:nvSpPr>
          <p:spPr>
            <a:xfrm rot="21420000">
              <a:off x="857574" y="2618847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FBD589"/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b="1" dirty="0">
                  <a:solidFill>
                    <a:schemeClr val="tx1"/>
                  </a:solidFill>
                </a:rPr>
                <a:t>Bildung</a:t>
              </a:r>
              <a:endParaRPr lang="de-DE" sz="2000" b="1" dirty="0">
                <a:solidFill>
                  <a:schemeClr val="tx1"/>
                </a:solidFill>
              </a:endParaRPr>
            </a:p>
            <a:p>
              <a:pPr algn="ctr"/>
              <a:endParaRPr lang="de-DE" sz="20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5" name="Gruppieren 34">
              <a:extLst>
                <a:ext uri="{FF2B5EF4-FFF2-40B4-BE49-F238E27FC236}">
                  <a16:creationId xmlns:a16="http://schemas.microsoft.com/office/drawing/2014/main" id="{1F3CEBA0-2537-0F6B-D236-437C4E93292E}"/>
                </a:ext>
              </a:extLst>
            </p:cNvPr>
            <p:cNvGrpSpPr/>
            <p:nvPr/>
          </p:nvGrpSpPr>
          <p:grpSpPr>
            <a:xfrm>
              <a:off x="2784012" y="2305790"/>
              <a:ext cx="180000" cy="464580"/>
              <a:chOff x="2784012" y="2305790"/>
              <a:chExt cx="180000" cy="464580"/>
            </a:xfrm>
            <a:grpFill/>
          </p:grpSpPr>
          <p:sp>
            <p:nvSpPr>
              <p:cNvPr id="36" name="Ellipse 64">
                <a:extLst>
                  <a:ext uri="{FF2B5EF4-FFF2-40B4-BE49-F238E27FC236}">
                    <a16:creationId xmlns:a16="http://schemas.microsoft.com/office/drawing/2014/main" id="{ABE7BC93-F1E1-E8CE-80BC-E3225BD42585}"/>
                  </a:ext>
                </a:extLst>
              </p:cNvPr>
              <p:cNvSpPr/>
              <p:nvPr/>
            </p:nvSpPr>
            <p:spPr>
              <a:xfrm>
                <a:off x="2784012" y="2590370"/>
                <a:ext cx="180000" cy="180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Freihandform: Form 65">
                <a:extLst>
                  <a:ext uri="{FF2B5EF4-FFF2-40B4-BE49-F238E27FC236}">
                    <a16:creationId xmlns:a16="http://schemas.microsoft.com/office/drawing/2014/main" id="{DFE08F7A-2839-814E-B233-50D35675D302}"/>
                  </a:ext>
                </a:extLst>
              </p:cNvPr>
              <p:cNvSpPr/>
              <p:nvPr/>
            </p:nvSpPr>
            <p:spPr>
              <a:xfrm>
                <a:off x="2848603" y="2305790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grp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F548E58B-0053-FB22-4BE9-C9603920FFD6}"/>
              </a:ext>
            </a:extLst>
          </p:cNvPr>
          <p:cNvSpPr txBox="1"/>
          <p:nvPr/>
        </p:nvSpPr>
        <p:spPr>
          <a:xfrm>
            <a:off x="4726037" y="5169780"/>
            <a:ext cx="2573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Mitarbeit im Tierschutzheim</a:t>
            </a:r>
            <a:endParaRPr lang="de-DE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F79DDCD2-18A0-B116-A45E-46BBC42C193B}"/>
              </a:ext>
            </a:extLst>
          </p:cNvPr>
          <p:cNvSpPr txBox="1"/>
          <p:nvPr/>
        </p:nvSpPr>
        <p:spPr>
          <a:xfrm>
            <a:off x="7264520" y="5001498"/>
            <a:ext cx="20615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/>
              <a:t>Organisation von </a:t>
            </a:r>
          </a:p>
          <a:p>
            <a:pPr algn="ctr"/>
            <a:r>
              <a:rPr lang="de-AT" dirty="0"/>
              <a:t>Sportaktivitäten für </a:t>
            </a:r>
          </a:p>
          <a:p>
            <a:pPr algn="ctr"/>
            <a:r>
              <a:rPr lang="de-AT" dirty="0"/>
              <a:t>Jugendliche</a:t>
            </a:r>
            <a:endParaRPr lang="de-DE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C0FCCE36-E98F-6265-FAB3-9426028B279C}"/>
              </a:ext>
            </a:extLst>
          </p:cNvPr>
          <p:cNvSpPr txBox="1"/>
          <p:nvPr/>
        </p:nvSpPr>
        <p:spPr>
          <a:xfrm>
            <a:off x="2514509" y="5146240"/>
            <a:ext cx="23186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Mithilfe bei der Essensausgabe für Obdachlose</a:t>
            </a:r>
            <a:endParaRPr lang="de-DE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4172C445-AD7E-D67F-4F9B-BA6C788FF4C8}"/>
              </a:ext>
            </a:extLst>
          </p:cNvPr>
          <p:cNvSpPr txBox="1"/>
          <p:nvPr/>
        </p:nvSpPr>
        <p:spPr>
          <a:xfrm>
            <a:off x="9677400" y="5031281"/>
            <a:ext cx="23186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Nachhilfe für </a:t>
            </a:r>
          </a:p>
          <a:p>
            <a:pPr algn="ctr"/>
            <a:r>
              <a:rPr lang="de-AT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Kinder mit Migrationshintergrund</a:t>
            </a:r>
            <a:endParaRPr lang="de-DE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E9CA47E-A509-1A1C-C030-BB0A4B723DC5}"/>
              </a:ext>
            </a:extLst>
          </p:cNvPr>
          <p:cNvSpPr txBox="1"/>
          <p:nvPr/>
        </p:nvSpPr>
        <p:spPr>
          <a:xfrm>
            <a:off x="42212" y="5169780"/>
            <a:ext cx="2442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AT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Mithilfe bei der</a:t>
            </a:r>
          </a:p>
          <a:p>
            <a:pPr algn="ctr"/>
            <a:r>
              <a:rPr lang="de-AT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Freiwilligen Feuerwehr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5474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12DD7A-FAB0-E73F-6978-CD3312CAD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Gruppenarbeit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B2EBE5-E48E-31D6-94ED-46D983A603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01552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highlight>
                  <a:srgbClr val="F8A602"/>
                </a:highlight>
              </a:rPr>
              <a:t>Bildet 5 Gruppen.</a:t>
            </a:r>
          </a:p>
          <a:p>
            <a:pPr marL="0" indent="0">
              <a:buNone/>
            </a:pPr>
            <a:endParaRPr lang="de-DE" dirty="0">
              <a:highlight>
                <a:srgbClr val="FBD589"/>
              </a:highlight>
            </a:endParaRP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>
                <a:highlight>
                  <a:srgbClr val="FFC865"/>
                </a:highlight>
              </a:rPr>
              <a:t>Jede Gruppe erhält einen Tätigkeitsbereich der ehrenamtlichen </a:t>
            </a:r>
            <a:r>
              <a:rPr lang="de-DE" dirty="0"/>
              <a:t>	</a:t>
            </a:r>
            <a:r>
              <a:rPr lang="de-DE" dirty="0">
                <a:highlight>
                  <a:srgbClr val="FFC865"/>
                </a:highlight>
              </a:rPr>
              <a:t>Organisationen zugeteilt.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	</a:t>
            </a:r>
            <a:r>
              <a:rPr lang="de-DE" dirty="0">
                <a:highlight>
                  <a:srgbClr val="FBD589"/>
                </a:highlight>
              </a:rPr>
              <a:t>Löst in der Gruppe das AB 1.</a:t>
            </a:r>
          </a:p>
          <a:p>
            <a:pPr marL="0" indent="0">
              <a:buNone/>
            </a:pPr>
            <a:r>
              <a:rPr lang="de-DE" dirty="0"/>
              <a:t>			</a:t>
            </a:r>
          </a:p>
          <a:p>
            <a:pPr marL="0" indent="0">
              <a:buNone/>
            </a:pPr>
            <a:r>
              <a:rPr lang="de-DE" dirty="0"/>
              <a:t>			</a:t>
            </a:r>
            <a:r>
              <a:rPr lang="de-DE" dirty="0">
                <a:highlight>
                  <a:srgbClr val="FDE9C2"/>
                </a:highlight>
              </a:rPr>
              <a:t>Präsentiert eure Lösung der Klasse (max. 3 Minuten).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B823F60-DD3E-1384-7E5A-7650896AD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8</a:t>
            </a:fld>
            <a:endParaRPr lang="de-AT"/>
          </a:p>
        </p:txBody>
      </p:sp>
      <p:sp>
        <p:nvSpPr>
          <p:cNvPr id="10" name="Freihandform 9">
            <a:extLst>
              <a:ext uri="{FF2B5EF4-FFF2-40B4-BE49-F238E27FC236}">
                <a16:creationId xmlns:a16="http://schemas.microsoft.com/office/drawing/2014/main" id="{52A13566-AC45-A0A3-D1BD-D322237524DA}"/>
              </a:ext>
            </a:extLst>
          </p:cNvPr>
          <p:cNvSpPr/>
          <p:nvPr/>
        </p:nvSpPr>
        <p:spPr>
          <a:xfrm>
            <a:off x="808382" y="2351314"/>
            <a:ext cx="808147" cy="734786"/>
          </a:xfrm>
          <a:custGeom>
            <a:avLst/>
            <a:gdLst>
              <a:gd name="connsiteX0" fmla="*/ 465247 w 808147"/>
              <a:gd name="connsiteY0" fmla="*/ 0 h 734786"/>
              <a:gd name="connsiteX1" fmla="*/ 8047 w 808147"/>
              <a:gd name="connsiteY1" fmla="*/ 457200 h 734786"/>
              <a:gd name="connsiteX2" fmla="*/ 808147 w 808147"/>
              <a:gd name="connsiteY2" fmla="*/ 734786 h 73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8147" h="734786">
                <a:moveTo>
                  <a:pt x="465247" y="0"/>
                </a:moveTo>
                <a:cubicBezTo>
                  <a:pt x="208072" y="167368"/>
                  <a:pt x="-49103" y="334736"/>
                  <a:pt x="8047" y="457200"/>
                </a:cubicBezTo>
                <a:cubicBezTo>
                  <a:pt x="65197" y="579664"/>
                  <a:pt x="436672" y="657225"/>
                  <a:pt x="808147" y="734786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reihandform 10">
            <a:extLst>
              <a:ext uri="{FF2B5EF4-FFF2-40B4-BE49-F238E27FC236}">
                <a16:creationId xmlns:a16="http://schemas.microsoft.com/office/drawing/2014/main" id="{06FEC4A8-5177-8F6D-380C-585A89A26B63}"/>
              </a:ext>
            </a:extLst>
          </p:cNvPr>
          <p:cNvSpPr/>
          <p:nvPr/>
        </p:nvSpPr>
        <p:spPr>
          <a:xfrm>
            <a:off x="1616529" y="3771901"/>
            <a:ext cx="808147" cy="734786"/>
          </a:xfrm>
          <a:custGeom>
            <a:avLst/>
            <a:gdLst>
              <a:gd name="connsiteX0" fmla="*/ 465247 w 808147"/>
              <a:gd name="connsiteY0" fmla="*/ 0 h 734786"/>
              <a:gd name="connsiteX1" fmla="*/ 8047 w 808147"/>
              <a:gd name="connsiteY1" fmla="*/ 457200 h 734786"/>
              <a:gd name="connsiteX2" fmla="*/ 808147 w 808147"/>
              <a:gd name="connsiteY2" fmla="*/ 734786 h 73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8147" h="734786">
                <a:moveTo>
                  <a:pt x="465247" y="0"/>
                </a:moveTo>
                <a:cubicBezTo>
                  <a:pt x="208072" y="167368"/>
                  <a:pt x="-49103" y="334736"/>
                  <a:pt x="8047" y="457200"/>
                </a:cubicBezTo>
                <a:cubicBezTo>
                  <a:pt x="65197" y="579664"/>
                  <a:pt x="436672" y="657225"/>
                  <a:pt x="808147" y="734786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reihandform 11">
            <a:extLst>
              <a:ext uri="{FF2B5EF4-FFF2-40B4-BE49-F238E27FC236}">
                <a16:creationId xmlns:a16="http://schemas.microsoft.com/office/drawing/2014/main" id="{71C067A2-6265-80C0-0F09-CE9C68096485}"/>
              </a:ext>
            </a:extLst>
          </p:cNvPr>
          <p:cNvSpPr/>
          <p:nvPr/>
        </p:nvSpPr>
        <p:spPr>
          <a:xfrm>
            <a:off x="2634344" y="4822372"/>
            <a:ext cx="808147" cy="734786"/>
          </a:xfrm>
          <a:custGeom>
            <a:avLst/>
            <a:gdLst>
              <a:gd name="connsiteX0" fmla="*/ 465247 w 808147"/>
              <a:gd name="connsiteY0" fmla="*/ 0 h 734786"/>
              <a:gd name="connsiteX1" fmla="*/ 8047 w 808147"/>
              <a:gd name="connsiteY1" fmla="*/ 457200 h 734786"/>
              <a:gd name="connsiteX2" fmla="*/ 808147 w 808147"/>
              <a:gd name="connsiteY2" fmla="*/ 734786 h 734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8147" h="734786">
                <a:moveTo>
                  <a:pt x="465247" y="0"/>
                </a:moveTo>
                <a:cubicBezTo>
                  <a:pt x="208072" y="167368"/>
                  <a:pt x="-49103" y="334736"/>
                  <a:pt x="8047" y="457200"/>
                </a:cubicBezTo>
                <a:cubicBezTo>
                  <a:pt x="65197" y="579664"/>
                  <a:pt x="436672" y="657225"/>
                  <a:pt x="808147" y="734786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135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8417BF-D5B5-9B6B-3B6B-4EDCFB53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Wertschätzung durch </a:t>
            </a:r>
            <a:r>
              <a:rPr lang="de-DE" dirty="0" err="1"/>
              <a:t>den:die</a:t>
            </a:r>
            <a:r>
              <a:rPr lang="de-DE" dirty="0"/>
              <a:t> </a:t>
            </a:r>
            <a:r>
              <a:rPr lang="de-DE" dirty="0" err="1"/>
              <a:t>Arbeitgeber:in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C28E4F-C071-A2A6-7D24-233CC4606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9</a:t>
            </a:fld>
            <a:endParaRPr lang="de-AT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72DC2192-F57A-8E36-0ADF-996C91FA8E84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C06A273-BE1B-668D-F6EA-41BE52780BDE}"/>
              </a:ext>
            </a:extLst>
          </p:cNvPr>
          <p:cNvGrpSpPr/>
          <p:nvPr/>
        </p:nvGrpSpPr>
        <p:grpSpPr>
          <a:xfrm>
            <a:off x="1363501" y="2205711"/>
            <a:ext cx="1903333" cy="2690129"/>
            <a:chOff x="823825" y="2299081"/>
            <a:chExt cx="2268673" cy="2896967"/>
          </a:xfrm>
          <a:solidFill>
            <a:srgbClr val="FBD589"/>
          </a:solidFill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3FE8C6B4-59CC-2215-FF27-5A2ADED2D4E8}"/>
                </a:ext>
              </a:extLst>
            </p:cNvPr>
            <p:cNvSpPr/>
            <p:nvPr/>
          </p:nvSpPr>
          <p:spPr>
            <a:xfrm rot="21420000">
              <a:off x="823825" y="2611565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20000"/>
                  <a:lumOff val="8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DE" sz="2000" b="1" dirty="0">
                <a:solidFill>
                  <a:schemeClr val="tx1"/>
                </a:solidFill>
              </a:endParaRPr>
            </a:p>
            <a:p>
              <a:pPr algn="ctr"/>
              <a:endParaRPr lang="de-DE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DE" sz="2000" b="1" dirty="0">
                  <a:solidFill>
                    <a:schemeClr val="tx1"/>
                  </a:solidFill>
                </a:rPr>
                <a:t>Kooperationen</a:t>
              </a:r>
            </a:p>
          </p:txBody>
        </p: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8937C384-87CD-36BF-38F1-152A2FB3E2C7}"/>
                </a:ext>
              </a:extLst>
            </p:cNvPr>
            <p:cNvGrpSpPr/>
            <p:nvPr/>
          </p:nvGrpSpPr>
          <p:grpSpPr>
            <a:xfrm>
              <a:off x="2784012" y="2299081"/>
              <a:ext cx="180000" cy="471289"/>
              <a:chOff x="2784012" y="2299081"/>
              <a:chExt cx="180000" cy="471289"/>
            </a:xfrm>
            <a:grpFill/>
          </p:grpSpPr>
          <p:sp>
            <p:nvSpPr>
              <p:cNvPr id="12" name="Ellipse 14">
                <a:extLst>
                  <a:ext uri="{FF2B5EF4-FFF2-40B4-BE49-F238E27FC236}">
                    <a16:creationId xmlns:a16="http://schemas.microsoft.com/office/drawing/2014/main" id="{6DF1A7E9-FC2C-5236-6409-BE757413941F}"/>
                  </a:ext>
                </a:extLst>
              </p:cNvPr>
              <p:cNvSpPr/>
              <p:nvPr/>
            </p:nvSpPr>
            <p:spPr>
              <a:xfrm>
                <a:off x="2784012" y="2590370"/>
                <a:ext cx="180000" cy="180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Freihandform: Form 19">
                <a:extLst>
                  <a:ext uri="{FF2B5EF4-FFF2-40B4-BE49-F238E27FC236}">
                    <a16:creationId xmlns:a16="http://schemas.microsoft.com/office/drawing/2014/main" id="{BF0571EB-E376-58AD-56E2-7CE90EA73E6A}"/>
                  </a:ext>
                </a:extLst>
              </p:cNvPr>
              <p:cNvSpPr/>
              <p:nvPr/>
            </p:nvSpPr>
            <p:spPr>
              <a:xfrm>
                <a:off x="2838011" y="2299081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grp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sp>
        <p:nvSpPr>
          <p:cNvPr id="14" name="Freihandform: Form 11">
            <a:extLst>
              <a:ext uri="{FF2B5EF4-FFF2-40B4-BE49-F238E27FC236}">
                <a16:creationId xmlns:a16="http://schemas.microsoft.com/office/drawing/2014/main" id="{925C5C56-A2D7-2737-1164-469F501B1CF1}"/>
              </a:ext>
            </a:extLst>
          </p:cNvPr>
          <p:cNvSpPr/>
          <p:nvPr/>
        </p:nvSpPr>
        <p:spPr>
          <a:xfrm flipV="1">
            <a:off x="0" y="2004302"/>
            <a:ext cx="12192000" cy="365124"/>
          </a:xfrm>
          <a:custGeom>
            <a:avLst/>
            <a:gdLst>
              <a:gd name="connsiteX0" fmla="*/ 0 w 3669631"/>
              <a:gd name="connsiteY0" fmla="*/ 67185 h 214909"/>
              <a:gd name="connsiteX1" fmla="*/ 842210 w 3669631"/>
              <a:gd name="connsiteY1" fmla="*/ 7027 h 214909"/>
              <a:gd name="connsiteX2" fmla="*/ 1852863 w 3669631"/>
              <a:gd name="connsiteY2" fmla="*/ 211564 h 214909"/>
              <a:gd name="connsiteX3" fmla="*/ 2779295 w 3669631"/>
              <a:gd name="connsiteY3" fmla="*/ 139374 h 214909"/>
              <a:gd name="connsiteX4" fmla="*/ 3669631 w 3669631"/>
              <a:gd name="connsiteY4" fmla="*/ 211564 h 214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69631" h="214909">
                <a:moveTo>
                  <a:pt x="0" y="67185"/>
                </a:moveTo>
                <a:cubicBezTo>
                  <a:pt x="266700" y="25074"/>
                  <a:pt x="533400" y="-17036"/>
                  <a:pt x="842210" y="7027"/>
                </a:cubicBezTo>
                <a:cubicBezTo>
                  <a:pt x="1151020" y="31090"/>
                  <a:pt x="1530016" y="189506"/>
                  <a:pt x="1852863" y="211564"/>
                </a:cubicBezTo>
                <a:cubicBezTo>
                  <a:pt x="2175710" y="233622"/>
                  <a:pt x="2476500" y="139374"/>
                  <a:pt x="2779295" y="139374"/>
                </a:cubicBezTo>
                <a:cubicBezTo>
                  <a:pt x="3082090" y="139374"/>
                  <a:pt x="3375860" y="175469"/>
                  <a:pt x="3669631" y="211564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20E6ED72-378A-3BED-5903-A8C88A35F6E5}"/>
              </a:ext>
            </a:extLst>
          </p:cNvPr>
          <p:cNvGrpSpPr/>
          <p:nvPr/>
        </p:nvGrpSpPr>
        <p:grpSpPr>
          <a:xfrm>
            <a:off x="5539754" y="1956914"/>
            <a:ext cx="1903333" cy="2626539"/>
            <a:chOff x="552987" y="2262967"/>
            <a:chExt cx="2268673" cy="2828487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931B790C-238E-8506-CB1E-7263784D846E}"/>
                </a:ext>
              </a:extLst>
            </p:cNvPr>
            <p:cNvSpPr/>
            <p:nvPr/>
          </p:nvSpPr>
          <p:spPr>
            <a:xfrm rot="180000">
              <a:off x="552987" y="2506971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solidFill>
              <a:srgbClr val="FDE9C2"/>
            </a:solidFill>
            <a:ln>
              <a:solidFill>
                <a:schemeClr val="accent6">
                  <a:lumMod val="20000"/>
                  <a:lumOff val="8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b="1" dirty="0">
                  <a:solidFill>
                    <a:schemeClr val="tx1"/>
                  </a:solidFill>
                </a:rPr>
                <a:t>Freistellungen von der Arbeitszeit</a:t>
              </a:r>
            </a:p>
          </p:txBody>
        </p:sp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289B5BB9-A301-A145-5306-1231836B1B9B}"/>
                </a:ext>
              </a:extLst>
            </p:cNvPr>
            <p:cNvGrpSpPr/>
            <p:nvPr/>
          </p:nvGrpSpPr>
          <p:grpSpPr>
            <a:xfrm>
              <a:off x="797594" y="2262967"/>
              <a:ext cx="180000" cy="464580"/>
              <a:chOff x="797594" y="2262967"/>
              <a:chExt cx="180000" cy="464580"/>
            </a:xfrm>
          </p:grpSpPr>
          <p:sp>
            <p:nvSpPr>
              <p:cNvPr id="18" name="Ellipse 40">
                <a:extLst>
                  <a:ext uri="{FF2B5EF4-FFF2-40B4-BE49-F238E27FC236}">
                    <a16:creationId xmlns:a16="http://schemas.microsoft.com/office/drawing/2014/main" id="{83D733F4-DCEA-AC28-1851-AAF3CC38A4DA}"/>
                  </a:ext>
                </a:extLst>
              </p:cNvPr>
              <p:cNvSpPr/>
              <p:nvPr/>
            </p:nvSpPr>
            <p:spPr>
              <a:xfrm>
                <a:off x="797594" y="2547547"/>
                <a:ext cx="180000" cy="1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Freihandform: Form 41">
                <a:extLst>
                  <a:ext uri="{FF2B5EF4-FFF2-40B4-BE49-F238E27FC236}">
                    <a16:creationId xmlns:a16="http://schemas.microsoft.com/office/drawing/2014/main" id="{D9844E9B-1B92-E746-BC09-2A73C1C61903}"/>
                  </a:ext>
                </a:extLst>
              </p:cNvPr>
              <p:cNvSpPr/>
              <p:nvPr/>
            </p:nvSpPr>
            <p:spPr>
              <a:xfrm>
                <a:off x="862185" y="2262967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C7D850C-E7C7-EEDA-D1E0-40EF2B41A372}"/>
              </a:ext>
            </a:extLst>
          </p:cNvPr>
          <p:cNvGrpSpPr/>
          <p:nvPr/>
        </p:nvGrpSpPr>
        <p:grpSpPr>
          <a:xfrm>
            <a:off x="8887126" y="1963738"/>
            <a:ext cx="1903333" cy="2690661"/>
            <a:chOff x="857574" y="2305790"/>
            <a:chExt cx="2268673" cy="2897540"/>
          </a:xfrm>
          <a:solidFill>
            <a:srgbClr val="FBD589"/>
          </a:solidFill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73F3345F-68C2-683E-5D4E-4F17B754D3C8}"/>
                </a:ext>
              </a:extLst>
            </p:cNvPr>
            <p:cNvSpPr/>
            <p:nvPr/>
          </p:nvSpPr>
          <p:spPr>
            <a:xfrm rot="21420000">
              <a:off x="857574" y="2618847"/>
              <a:ext cx="2268673" cy="2584483"/>
            </a:xfrm>
            <a:custGeom>
              <a:avLst/>
              <a:gdLst>
                <a:gd name="connsiteX0" fmla="*/ 0 w 2268673"/>
                <a:gd name="connsiteY0" fmla="*/ 0 h 2584483"/>
                <a:gd name="connsiteX1" fmla="*/ 544482 w 2268673"/>
                <a:gd name="connsiteY1" fmla="*/ 0 h 2584483"/>
                <a:gd name="connsiteX2" fmla="*/ 1134337 w 2268673"/>
                <a:gd name="connsiteY2" fmla="*/ 0 h 2584483"/>
                <a:gd name="connsiteX3" fmla="*/ 1656131 w 2268673"/>
                <a:gd name="connsiteY3" fmla="*/ 0 h 2584483"/>
                <a:gd name="connsiteX4" fmla="*/ 2268673 w 2268673"/>
                <a:gd name="connsiteY4" fmla="*/ 0 h 2584483"/>
                <a:gd name="connsiteX5" fmla="*/ 2268673 w 2268673"/>
                <a:gd name="connsiteY5" fmla="*/ 491052 h 2584483"/>
                <a:gd name="connsiteX6" fmla="*/ 2268673 w 2268673"/>
                <a:gd name="connsiteY6" fmla="*/ 956259 h 2584483"/>
                <a:gd name="connsiteX7" fmla="*/ 2268673 w 2268673"/>
                <a:gd name="connsiteY7" fmla="*/ 1395621 h 2584483"/>
                <a:gd name="connsiteX8" fmla="*/ 2268673 w 2268673"/>
                <a:gd name="connsiteY8" fmla="*/ 1912517 h 2584483"/>
                <a:gd name="connsiteX9" fmla="*/ 2268673 w 2268673"/>
                <a:gd name="connsiteY9" fmla="*/ 2584483 h 2584483"/>
                <a:gd name="connsiteX10" fmla="*/ 1656131 w 2268673"/>
                <a:gd name="connsiteY10" fmla="*/ 2584483 h 2584483"/>
                <a:gd name="connsiteX11" fmla="*/ 1134337 w 2268673"/>
                <a:gd name="connsiteY11" fmla="*/ 2584483 h 2584483"/>
                <a:gd name="connsiteX12" fmla="*/ 635228 w 2268673"/>
                <a:gd name="connsiteY12" fmla="*/ 2584483 h 2584483"/>
                <a:gd name="connsiteX13" fmla="*/ 0 w 2268673"/>
                <a:gd name="connsiteY13" fmla="*/ 2584483 h 2584483"/>
                <a:gd name="connsiteX14" fmla="*/ 0 w 2268673"/>
                <a:gd name="connsiteY14" fmla="*/ 2119276 h 2584483"/>
                <a:gd name="connsiteX15" fmla="*/ 0 w 2268673"/>
                <a:gd name="connsiteY15" fmla="*/ 1628224 h 2584483"/>
                <a:gd name="connsiteX16" fmla="*/ 0 w 2268673"/>
                <a:gd name="connsiteY16" fmla="*/ 1111328 h 2584483"/>
                <a:gd name="connsiteX17" fmla="*/ 0 w 2268673"/>
                <a:gd name="connsiteY17" fmla="*/ 542741 h 2584483"/>
                <a:gd name="connsiteX18" fmla="*/ 0 w 2268673"/>
                <a:gd name="connsiteY18" fmla="*/ 0 h 258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268673" h="2584483" fill="none" extrusionOk="0">
                  <a:moveTo>
                    <a:pt x="0" y="0"/>
                  </a:moveTo>
                  <a:cubicBezTo>
                    <a:pt x="149010" y="-30621"/>
                    <a:pt x="432909" y="26887"/>
                    <a:pt x="544482" y="0"/>
                  </a:cubicBezTo>
                  <a:cubicBezTo>
                    <a:pt x="656055" y="-26887"/>
                    <a:pt x="925173" y="37461"/>
                    <a:pt x="1134337" y="0"/>
                  </a:cubicBezTo>
                  <a:cubicBezTo>
                    <a:pt x="1343502" y="-37461"/>
                    <a:pt x="1520924" y="13150"/>
                    <a:pt x="1656131" y="0"/>
                  </a:cubicBezTo>
                  <a:cubicBezTo>
                    <a:pt x="1791338" y="-13150"/>
                    <a:pt x="2045934" y="71285"/>
                    <a:pt x="2268673" y="0"/>
                  </a:cubicBezTo>
                  <a:cubicBezTo>
                    <a:pt x="2316275" y="159090"/>
                    <a:pt x="2266390" y="363090"/>
                    <a:pt x="2268673" y="491052"/>
                  </a:cubicBezTo>
                  <a:cubicBezTo>
                    <a:pt x="2270956" y="619014"/>
                    <a:pt x="2233998" y="794728"/>
                    <a:pt x="2268673" y="956259"/>
                  </a:cubicBezTo>
                  <a:cubicBezTo>
                    <a:pt x="2303348" y="1117790"/>
                    <a:pt x="2244594" y="1219818"/>
                    <a:pt x="2268673" y="1395621"/>
                  </a:cubicBezTo>
                  <a:cubicBezTo>
                    <a:pt x="2292752" y="1571424"/>
                    <a:pt x="2213994" y="1773280"/>
                    <a:pt x="2268673" y="1912517"/>
                  </a:cubicBezTo>
                  <a:cubicBezTo>
                    <a:pt x="2323352" y="2051754"/>
                    <a:pt x="2262594" y="2303201"/>
                    <a:pt x="2268673" y="2584483"/>
                  </a:cubicBezTo>
                  <a:cubicBezTo>
                    <a:pt x="2019392" y="2587427"/>
                    <a:pt x="1939912" y="2535570"/>
                    <a:pt x="1656131" y="2584483"/>
                  </a:cubicBezTo>
                  <a:cubicBezTo>
                    <a:pt x="1372350" y="2633396"/>
                    <a:pt x="1333736" y="2545577"/>
                    <a:pt x="1134337" y="2584483"/>
                  </a:cubicBezTo>
                  <a:cubicBezTo>
                    <a:pt x="934938" y="2623389"/>
                    <a:pt x="744675" y="2567308"/>
                    <a:pt x="635228" y="2584483"/>
                  </a:cubicBezTo>
                  <a:cubicBezTo>
                    <a:pt x="525781" y="2601658"/>
                    <a:pt x="199627" y="2535328"/>
                    <a:pt x="0" y="2584483"/>
                  </a:cubicBezTo>
                  <a:cubicBezTo>
                    <a:pt x="-6339" y="2362305"/>
                    <a:pt x="20413" y="2351396"/>
                    <a:pt x="0" y="2119276"/>
                  </a:cubicBezTo>
                  <a:cubicBezTo>
                    <a:pt x="-20413" y="1887156"/>
                    <a:pt x="45197" y="1770215"/>
                    <a:pt x="0" y="1628224"/>
                  </a:cubicBezTo>
                  <a:cubicBezTo>
                    <a:pt x="-45197" y="1486233"/>
                    <a:pt x="22377" y="1356036"/>
                    <a:pt x="0" y="1111328"/>
                  </a:cubicBezTo>
                  <a:cubicBezTo>
                    <a:pt x="-22377" y="866620"/>
                    <a:pt x="20184" y="738657"/>
                    <a:pt x="0" y="542741"/>
                  </a:cubicBezTo>
                  <a:cubicBezTo>
                    <a:pt x="-20184" y="346825"/>
                    <a:pt x="1531" y="259955"/>
                    <a:pt x="0" y="0"/>
                  </a:cubicBezTo>
                  <a:close/>
                </a:path>
                <a:path w="2268673" h="2584483" stroke="0" extrusionOk="0">
                  <a:moveTo>
                    <a:pt x="0" y="0"/>
                  </a:moveTo>
                  <a:cubicBezTo>
                    <a:pt x="168800" y="-24972"/>
                    <a:pt x="354267" y="11211"/>
                    <a:pt x="589855" y="0"/>
                  </a:cubicBezTo>
                  <a:cubicBezTo>
                    <a:pt x="825443" y="-11211"/>
                    <a:pt x="965385" y="52063"/>
                    <a:pt x="1088963" y="0"/>
                  </a:cubicBezTo>
                  <a:cubicBezTo>
                    <a:pt x="1212541" y="-52063"/>
                    <a:pt x="1460746" y="61233"/>
                    <a:pt x="1633445" y="0"/>
                  </a:cubicBezTo>
                  <a:cubicBezTo>
                    <a:pt x="1806144" y="-61233"/>
                    <a:pt x="2072539" y="12011"/>
                    <a:pt x="2268673" y="0"/>
                  </a:cubicBezTo>
                  <a:cubicBezTo>
                    <a:pt x="2330426" y="188812"/>
                    <a:pt x="2228865" y="343697"/>
                    <a:pt x="2268673" y="542741"/>
                  </a:cubicBezTo>
                  <a:cubicBezTo>
                    <a:pt x="2308481" y="741785"/>
                    <a:pt x="2235750" y="809186"/>
                    <a:pt x="2268673" y="982104"/>
                  </a:cubicBezTo>
                  <a:cubicBezTo>
                    <a:pt x="2301596" y="1155022"/>
                    <a:pt x="2226232" y="1281633"/>
                    <a:pt x="2268673" y="1421466"/>
                  </a:cubicBezTo>
                  <a:cubicBezTo>
                    <a:pt x="2311114" y="1561299"/>
                    <a:pt x="2247324" y="1772634"/>
                    <a:pt x="2268673" y="1912517"/>
                  </a:cubicBezTo>
                  <a:cubicBezTo>
                    <a:pt x="2290022" y="2052400"/>
                    <a:pt x="2246720" y="2356277"/>
                    <a:pt x="2268673" y="2584483"/>
                  </a:cubicBezTo>
                  <a:cubicBezTo>
                    <a:pt x="2028966" y="2655771"/>
                    <a:pt x="1934949" y="2565861"/>
                    <a:pt x="1656131" y="2584483"/>
                  </a:cubicBezTo>
                  <a:cubicBezTo>
                    <a:pt x="1377313" y="2603105"/>
                    <a:pt x="1316989" y="2556928"/>
                    <a:pt x="1134337" y="2584483"/>
                  </a:cubicBezTo>
                  <a:cubicBezTo>
                    <a:pt x="951685" y="2612038"/>
                    <a:pt x="731238" y="2525346"/>
                    <a:pt x="612542" y="2584483"/>
                  </a:cubicBezTo>
                  <a:cubicBezTo>
                    <a:pt x="493846" y="2643620"/>
                    <a:pt x="278933" y="2523804"/>
                    <a:pt x="0" y="2584483"/>
                  </a:cubicBezTo>
                  <a:cubicBezTo>
                    <a:pt x="-56468" y="2445499"/>
                    <a:pt x="58392" y="2212668"/>
                    <a:pt x="0" y="2093431"/>
                  </a:cubicBezTo>
                  <a:cubicBezTo>
                    <a:pt x="-58392" y="1974194"/>
                    <a:pt x="12691" y="1833870"/>
                    <a:pt x="0" y="1654069"/>
                  </a:cubicBezTo>
                  <a:cubicBezTo>
                    <a:pt x="-12691" y="1474268"/>
                    <a:pt x="59059" y="1240090"/>
                    <a:pt x="0" y="1111328"/>
                  </a:cubicBezTo>
                  <a:cubicBezTo>
                    <a:pt x="-59059" y="982566"/>
                    <a:pt x="25668" y="791916"/>
                    <a:pt x="0" y="620276"/>
                  </a:cubicBezTo>
                  <a:cubicBezTo>
                    <a:pt x="-25668" y="448636"/>
                    <a:pt x="68657" y="138204"/>
                    <a:pt x="0" y="0"/>
                  </a:cubicBezTo>
                  <a:close/>
                </a:path>
              </a:pathLst>
            </a:custGeom>
            <a:grpFill/>
            <a:ln>
              <a:solidFill>
                <a:schemeClr val="accent6">
                  <a:lumMod val="20000"/>
                  <a:lumOff val="80000"/>
                </a:schemeClr>
              </a:solidFill>
              <a:extLst>
                <a:ext uri="{C807C97D-BFC1-408E-A445-0C87EB9F89A2}">
                  <ask:lineSketchStyleProps xmlns:ask="http://schemas.microsoft.com/office/drawing/2018/sketchyshapes" sd="50289709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de-DE" sz="11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endParaRPr lang="de-AT" sz="2000" b="1" dirty="0">
                <a:solidFill>
                  <a:schemeClr val="tx1"/>
                </a:solidFill>
              </a:endParaRPr>
            </a:p>
            <a:p>
              <a:pPr algn="ctr"/>
              <a:r>
                <a:rPr lang="de-AT" sz="2000" b="1" dirty="0">
                  <a:solidFill>
                    <a:schemeClr val="tx1"/>
                  </a:solidFill>
                </a:rPr>
                <a:t>Geld- bzw. Sachspenden</a:t>
              </a:r>
              <a:endParaRPr lang="de-DE" sz="2000" b="1" dirty="0">
                <a:solidFill>
                  <a:schemeClr val="tx1"/>
                </a:solidFill>
              </a:endParaRPr>
            </a:p>
            <a:p>
              <a:pPr algn="ctr"/>
              <a:endParaRPr lang="de-DE" sz="20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698B04E0-4764-14DA-704A-CAEADF33768A}"/>
                </a:ext>
              </a:extLst>
            </p:cNvPr>
            <p:cNvGrpSpPr/>
            <p:nvPr/>
          </p:nvGrpSpPr>
          <p:grpSpPr>
            <a:xfrm>
              <a:off x="2784012" y="2305790"/>
              <a:ext cx="180000" cy="464580"/>
              <a:chOff x="2784012" y="2305790"/>
              <a:chExt cx="180000" cy="464580"/>
            </a:xfrm>
            <a:grpFill/>
          </p:grpSpPr>
          <p:sp>
            <p:nvSpPr>
              <p:cNvPr id="23" name="Ellipse 64">
                <a:extLst>
                  <a:ext uri="{FF2B5EF4-FFF2-40B4-BE49-F238E27FC236}">
                    <a16:creationId xmlns:a16="http://schemas.microsoft.com/office/drawing/2014/main" id="{CC1B4268-22CC-F50B-D34D-47D5AF527C11}"/>
                  </a:ext>
                </a:extLst>
              </p:cNvPr>
              <p:cNvSpPr/>
              <p:nvPr/>
            </p:nvSpPr>
            <p:spPr>
              <a:xfrm>
                <a:off x="2784012" y="2590370"/>
                <a:ext cx="180000" cy="180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Freihandform: Form 65">
                <a:extLst>
                  <a:ext uri="{FF2B5EF4-FFF2-40B4-BE49-F238E27FC236}">
                    <a16:creationId xmlns:a16="http://schemas.microsoft.com/office/drawing/2014/main" id="{8737729B-01D8-6A96-A0E4-450FB50D4DEA}"/>
                  </a:ext>
                </a:extLst>
              </p:cNvPr>
              <p:cNvSpPr/>
              <p:nvPr/>
            </p:nvSpPr>
            <p:spPr>
              <a:xfrm>
                <a:off x="2848603" y="2305790"/>
                <a:ext cx="72000" cy="424042"/>
              </a:xfrm>
              <a:custGeom>
                <a:avLst/>
                <a:gdLst>
                  <a:gd name="connsiteX0" fmla="*/ 86733 w 122828"/>
                  <a:gd name="connsiteY0" fmla="*/ 276522 h 424042"/>
                  <a:gd name="connsiteX1" fmla="*/ 74701 w 122828"/>
                  <a:gd name="connsiteY1" fmla="*/ 384807 h 424042"/>
                  <a:gd name="connsiteX2" fmla="*/ 2512 w 122828"/>
                  <a:gd name="connsiteY2" fmla="*/ 396838 h 424042"/>
                  <a:gd name="connsiteX3" fmla="*/ 26575 w 122828"/>
                  <a:gd name="connsiteY3" fmla="*/ 35891 h 424042"/>
                  <a:gd name="connsiteX4" fmla="*/ 122828 w 122828"/>
                  <a:gd name="connsiteY4" fmla="*/ 23859 h 424042"/>
                  <a:gd name="connsiteX5" fmla="*/ 122828 w 122828"/>
                  <a:gd name="connsiteY5" fmla="*/ 132144 h 424042"/>
                  <a:gd name="connsiteX6" fmla="*/ 74701 w 122828"/>
                  <a:gd name="connsiteY6" fmla="*/ 156207 h 424042"/>
                  <a:gd name="connsiteX7" fmla="*/ 62670 w 122828"/>
                  <a:gd name="connsiteY7" fmla="*/ 120112 h 424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828" h="424042">
                    <a:moveTo>
                      <a:pt x="86733" y="276522"/>
                    </a:moveTo>
                    <a:cubicBezTo>
                      <a:pt x="87735" y="320638"/>
                      <a:pt x="88738" y="364754"/>
                      <a:pt x="74701" y="384807"/>
                    </a:cubicBezTo>
                    <a:cubicBezTo>
                      <a:pt x="60664" y="404860"/>
                      <a:pt x="10533" y="454991"/>
                      <a:pt x="2512" y="396838"/>
                    </a:cubicBezTo>
                    <a:cubicBezTo>
                      <a:pt x="-5509" y="338685"/>
                      <a:pt x="6522" y="98054"/>
                      <a:pt x="26575" y="35891"/>
                    </a:cubicBezTo>
                    <a:cubicBezTo>
                      <a:pt x="46628" y="-26272"/>
                      <a:pt x="106786" y="7817"/>
                      <a:pt x="122828" y="23859"/>
                    </a:cubicBezTo>
                    <a:lnTo>
                      <a:pt x="122828" y="132144"/>
                    </a:lnTo>
                    <a:cubicBezTo>
                      <a:pt x="114807" y="154202"/>
                      <a:pt x="74701" y="156207"/>
                      <a:pt x="74701" y="156207"/>
                    </a:cubicBezTo>
                    <a:cubicBezTo>
                      <a:pt x="64675" y="154202"/>
                      <a:pt x="63672" y="137157"/>
                      <a:pt x="62670" y="120112"/>
                    </a:cubicBezTo>
                  </a:path>
                </a:pathLst>
              </a:custGeom>
              <a:grpFill/>
              <a:ln w="1905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31" name="Grafik 30" descr="Uhr mit einfarbiger Füllung">
            <a:extLst>
              <a:ext uri="{FF2B5EF4-FFF2-40B4-BE49-F238E27FC236}">
                <a16:creationId xmlns:a16="http://schemas.microsoft.com/office/drawing/2014/main" id="{D2D49A22-1379-7600-7468-CB8262B7A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00177">
            <a:off x="5945990" y="3667208"/>
            <a:ext cx="914400" cy="914400"/>
          </a:xfrm>
          <a:prstGeom prst="rect">
            <a:avLst/>
          </a:prstGeom>
        </p:spPr>
      </p:pic>
      <p:pic>
        <p:nvPicPr>
          <p:cNvPr id="33" name="Grafik 32" descr="Prost mit einfarbiger Füllung">
            <a:extLst>
              <a:ext uri="{FF2B5EF4-FFF2-40B4-BE49-F238E27FC236}">
                <a16:creationId xmlns:a16="http://schemas.microsoft.com/office/drawing/2014/main" id="{03278388-BF2F-4AD0-CC9C-6E9298EE82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62828" y="3788161"/>
            <a:ext cx="914400" cy="914400"/>
          </a:xfrm>
          <a:prstGeom prst="rect">
            <a:avLst/>
          </a:prstGeom>
        </p:spPr>
      </p:pic>
      <p:pic>
        <p:nvPicPr>
          <p:cNvPr id="35" name="Grafik 34" descr="Sparschwein mit einfarbiger Füllung">
            <a:extLst>
              <a:ext uri="{FF2B5EF4-FFF2-40B4-BE49-F238E27FC236}">
                <a16:creationId xmlns:a16="http://schemas.microsoft.com/office/drawing/2014/main" id="{66A84D53-4B92-808C-7EE8-C5F2D874BC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419816" y="3655301"/>
            <a:ext cx="914400" cy="914400"/>
          </a:xfrm>
          <a:prstGeom prst="rect">
            <a:avLst/>
          </a:prstGeom>
        </p:spPr>
      </p:pic>
      <p:sp>
        <p:nvSpPr>
          <p:cNvPr id="36" name="Textfeld 35">
            <a:extLst>
              <a:ext uri="{FF2B5EF4-FFF2-40B4-BE49-F238E27FC236}">
                <a16:creationId xmlns:a16="http://schemas.microsoft.com/office/drawing/2014/main" id="{A8491424-C75B-11D0-7D5D-B20C657F4800}"/>
              </a:ext>
            </a:extLst>
          </p:cNvPr>
          <p:cNvSpPr txBox="1"/>
          <p:nvPr/>
        </p:nvSpPr>
        <p:spPr>
          <a:xfrm>
            <a:off x="838200" y="4989898"/>
            <a:ext cx="345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dirty="0"/>
              <a:t>Das </a:t>
            </a:r>
            <a:r>
              <a:rPr lang="de-AT" sz="1600" b="1" dirty="0"/>
              <a:t>Sportfachgeschäft</a:t>
            </a:r>
            <a:r>
              <a:rPr lang="de-AT" sz="1600" dirty="0"/>
              <a:t>, in dem Thomas arbeitet, startet eine </a:t>
            </a:r>
            <a:r>
              <a:rPr lang="de-AT" sz="1600" b="1" dirty="0"/>
              <a:t>Kooperation</a:t>
            </a:r>
            <a:r>
              <a:rPr lang="de-AT" sz="1600" dirty="0"/>
              <a:t> mit der örtlichen </a:t>
            </a:r>
            <a:r>
              <a:rPr lang="de-AT" sz="1600" b="1" dirty="0"/>
              <a:t>Feuerwehr</a:t>
            </a:r>
            <a:r>
              <a:rPr lang="de-AT" sz="1600" dirty="0"/>
              <a:t>: </a:t>
            </a:r>
            <a:r>
              <a:rPr lang="de-AT" sz="1600" b="1" dirty="0"/>
              <a:t>20 % Rabatt </a:t>
            </a:r>
            <a:r>
              <a:rPr lang="de-AT" sz="1600" dirty="0"/>
              <a:t>im Geschäft.</a:t>
            </a:r>
            <a:endParaRPr lang="de-DE" sz="16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248ACEB-00F6-C0A1-FF25-A29930322FEA}"/>
              </a:ext>
            </a:extLst>
          </p:cNvPr>
          <p:cNvSpPr txBox="1"/>
          <p:nvPr/>
        </p:nvSpPr>
        <p:spPr>
          <a:xfrm>
            <a:off x="5549900" y="5156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9B96703D-705B-0BC5-2E3B-23AD92AB0D97}"/>
              </a:ext>
            </a:extLst>
          </p:cNvPr>
          <p:cNvSpPr txBox="1"/>
          <p:nvPr/>
        </p:nvSpPr>
        <p:spPr>
          <a:xfrm>
            <a:off x="4675990" y="4817567"/>
            <a:ext cx="345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dirty="0">
                <a:solidFill>
                  <a:srgbClr val="000000"/>
                </a:solidFill>
                <a:latin typeface="-webkit-standard"/>
              </a:rPr>
              <a:t>Thomas wird zu einem </a:t>
            </a:r>
            <a:r>
              <a:rPr lang="de-AT" sz="1600" b="1" dirty="0">
                <a:solidFill>
                  <a:srgbClr val="000000"/>
                </a:solidFill>
                <a:latin typeface="-webkit-standard"/>
              </a:rPr>
              <a:t>Großeinsatz</a:t>
            </a:r>
            <a:r>
              <a:rPr lang="de-AT" sz="1600" dirty="0">
                <a:solidFill>
                  <a:srgbClr val="000000"/>
                </a:solidFill>
                <a:latin typeface="-webkit-standard"/>
              </a:rPr>
              <a:t> der </a:t>
            </a:r>
            <a:r>
              <a:rPr lang="de-AT" sz="1600" b="1" dirty="0">
                <a:solidFill>
                  <a:srgbClr val="000000"/>
                </a:solidFill>
                <a:latin typeface="-webkit-standard"/>
              </a:rPr>
              <a:t>Feuerwehr</a:t>
            </a:r>
            <a:r>
              <a:rPr lang="de-AT" sz="1600" dirty="0">
                <a:solidFill>
                  <a:srgbClr val="000000"/>
                </a:solidFill>
                <a:latin typeface="-webkit-standard"/>
              </a:rPr>
              <a:t> gerufen. Sein Arbeitgeber im Sportfachgeschäft stellt ihn kurzfristig </a:t>
            </a:r>
            <a:r>
              <a:rPr lang="de-AT" sz="1600" b="1" dirty="0">
                <a:solidFill>
                  <a:srgbClr val="000000"/>
                </a:solidFill>
                <a:latin typeface="-webkit-standard"/>
              </a:rPr>
              <a:t>für den Einsatz frei</a:t>
            </a:r>
            <a:r>
              <a:rPr lang="de-AT" sz="1600" dirty="0">
                <a:solidFill>
                  <a:srgbClr val="000000"/>
                </a:solidFill>
                <a:latin typeface="-webkit-standard"/>
              </a:rPr>
              <a:t>, obwohl gerade Wochenendgeschäft ist.</a:t>
            </a:r>
            <a:endParaRPr lang="de-DE" sz="160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4B388E6-221E-A2A5-7B8B-0F9756DBEC98}"/>
              </a:ext>
            </a:extLst>
          </p:cNvPr>
          <p:cNvSpPr txBox="1"/>
          <p:nvPr/>
        </p:nvSpPr>
        <p:spPr>
          <a:xfrm>
            <a:off x="8394699" y="4986923"/>
            <a:ext cx="34544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rgbClr val="000000"/>
                </a:solidFill>
                <a:latin typeface="-webkit-standard"/>
              </a:defRPr>
            </a:lvl1pPr>
          </a:lstStyle>
          <a:p>
            <a:r>
              <a:rPr lang="de-AT" dirty="0"/>
              <a:t>Das </a:t>
            </a:r>
            <a:r>
              <a:rPr lang="de-AT" b="1" dirty="0"/>
              <a:t>Sportfachgeschäft</a:t>
            </a:r>
            <a:r>
              <a:rPr lang="de-AT" dirty="0"/>
              <a:t>, in dem Thomas arbeitet, </a:t>
            </a:r>
            <a:r>
              <a:rPr lang="de-AT" b="1" dirty="0"/>
              <a:t>spendet</a:t>
            </a:r>
            <a:r>
              <a:rPr lang="de-AT" dirty="0"/>
              <a:t> 15 neue Paar </a:t>
            </a:r>
            <a:r>
              <a:rPr lang="de-AT" b="1" dirty="0"/>
              <a:t>Sportschuhe</a:t>
            </a:r>
            <a:r>
              <a:rPr lang="de-AT" dirty="0"/>
              <a:t> für den Feuerwehrnachwuchs.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7322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9" ma:contentTypeDescription="Ein neues Dokument erstellen." ma:contentTypeScope="" ma:versionID="eeb2563c9ed4a24bde4251b8a17ca6a3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c585a28cabfbde45d7a1aa6665072cec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0C35FE98-28E3-444C-B2CA-27C8EE4EFBD6}"/>
</file>

<file path=customXml/itemProps2.xml><?xml version="1.0" encoding="utf-8"?>
<ds:datastoreItem xmlns:ds="http://schemas.openxmlformats.org/officeDocument/2006/customXml" ds:itemID="{BBF4BF19-5EF1-4A50-BE0E-CB5161691608}"/>
</file>

<file path=customXml/itemProps3.xml><?xml version="1.0" encoding="utf-8"?>
<ds:datastoreItem xmlns:ds="http://schemas.openxmlformats.org/officeDocument/2006/customXml" ds:itemID="{27B76B5D-871A-4B5C-951B-51D132E1EA7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822</Words>
  <Application>Microsoft Office PowerPoint</Application>
  <PresentationFormat>Breitbild</PresentationFormat>
  <Paragraphs>155</Paragraphs>
  <Slides>18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-webkit-standard</vt:lpstr>
      <vt:lpstr>1_Office</vt:lpstr>
      <vt:lpstr>Lernstrecke 4 Wirtschaft in Österreich und der Welt</vt:lpstr>
      <vt:lpstr>Familie Klee</vt:lpstr>
      <vt:lpstr>Familie Klee</vt:lpstr>
      <vt:lpstr>PowerPoint-Präsentation</vt:lpstr>
      <vt:lpstr>Wirtschaftliche Bedeutung</vt:lpstr>
      <vt:lpstr>PowerPoint-Präsentation</vt:lpstr>
      <vt:lpstr>Ehrenamtliche Organisationen in Österreich</vt:lpstr>
      <vt:lpstr>Gruppenarbeit</vt:lpstr>
      <vt:lpstr>Wertschätzung durch den:die Arbeitgeber:in</vt:lpstr>
      <vt:lpstr>Freistellung durch den:die Arbeitgeber:in</vt:lpstr>
      <vt:lpstr>PowerPoint-Präsentation</vt:lpstr>
      <vt:lpstr>Care-Arbeit</vt:lpstr>
      <vt:lpstr>Care-Arbeit</vt:lpstr>
      <vt:lpstr>Handelt es sich um Care-Arbeit?</vt:lpstr>
      <vt:lpstr>Care-Arbeit ist weiblich</vt:lpstr>
      <vt:lpstr>Zahlen und Fakten zu Care-Arbeit</vt:lpstr>
      <vt:lpstr>PowerPoint-Präsentation</vt:lpstr>
      <vt:lpstr>Wertschätzungsposter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2025-09-22T14:21:35Z</dcterms:created>
  <dcterms:modified xsi:type="dcterms:W3CDTF">2025-09-22T14:21:41Z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